
<file path=[Content_Types].xml><?xml version="1.0" encoding="utf-8"?>
<Types xmlns="http://schemas.openxmlformats.org/package/2006/content-types">
  <Default Extension="png" ContentType="image/png"/>
  <Default Extension="emf" ContentType="image/x-emf"/>
  <Default Extension="xls" ContentType="application/vnd.ms-excel"/>
  <Default Extension="jpeg" ContentType="image/jpeg"/>
  <Default Extension="rels" ContentType="application/vnd.openxmlformats-package.relationships+xml"/>
  <Default Extension="xml" ContentType="application/xml"/>
  <Default Extension="vml" ContentType="application/vnd.openxmlformats-officedocument.vmlDrawing"/>
  <Default Extension="sldx" ContentType="application/vnd.openxmlformats-officedocument.presentationml.slid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56" r:id="rId7"/>
    <p:sldId id="262" r:id="rId8"/>
    <p:sldId id="265" r:id="rId9"/>
    <p:sldId id="264" r:id="rId10"/>
    <p:sldId id="268" r:id="rId11"/>
    <p:sldId id="266" r:id="rId12"/>
    <p:sldId id="267" r:id="rId13"/>
    <p:sldId id="269" r:id="rId14"/>
    <p:sldId id="270" r:id="rId15"/>
    <p:sldId id="271" r:id="rId16"/>
    <p:sldId id="275" r:id="rId17"/>
    <p:sldId id="277" r:id="rId18"/>
    <p:sldId id="272" r:id="rId19"/>
    <p:sldId id="273" r:id="rId20"/>
    <p:sldId id="274" r:id="rId21"/>
    <p:sldId id="278" r:id="rId22"/>
    <p:sldId id="284" r:id="rId23"/>
    <p:sldId id="279" r:id="rId24"/>
    <p:sldId id="283" r:id="rId25"/>
    <p:sldId id="280" r:id="rId26"/>
    <p:sldId id="282"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Средний стиль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7" d="100"/>
          <a:sy n="67" d="100"/>
        </p:scale>
        <p:origin x="-1476" y="-1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24.05.2018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24.05.2018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24.05.2018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24.05.2018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24.05.2018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24.05.2018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24.05.2018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package" Target="../embeddings/______Microsoft_PowerPoint1.sld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_____Microsoft_Excel_97-20031.xls"/><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04800" y="1600200"/>
            <a:ext cx="8534400" cy="2514599"/>
          </a:xfrm>
        </p:spPr>
        <p:txBody>
          <a:bodyPr>
            <a:normAutofit/>
          </a:bodyPr>
          <a:lstStyle/>
          <a:p>
            <a:r>
              <a:rPr lang="ru-RU" b="1" dirty="0" smtClean="0">
                <a:solidFill>
                  <a:schemeClr val="tx2"/>
                </a:solidFill>
              </a:rPr>
              <a:t>Ассоциированное течение вирусных болезней собак в условиях Прибайкалья</a:t>
            </a:r>
            <a:endParaRPr lang="ru-RU" b="1" dirty="0">
              <a:solidFill>
                <a:schemeClr val="tx2"/>
              </a:solidFill>
            </a:endParaRPr>
          </a:p>
        </p:txBody>
      </p:sp>
      <p:sp>
        <p:nvSpPr>
          <p:cNvPr id="3" name="Подзаголовок 2"/>
          <p:cNvSpPr>
            <a:spLocks noGrp="1"/>
          </p:cNvSpPr>
          <p:nvPr>
            <p:ph type="subTitle" idx="1"/>
          </p:nvPr>
        </p:nvSpPr>
        <p:spPr>
          <a:xfrm>
            <a:off x="457200" y="4648200"/>
            <a:ext cx="8458200" cy="1295400"/>
          </a:xfrm>
        </p:spPr>
        <p:txBody>
          <a:bodyPr>
            <a:normAutofit lnSpcReduction="10000"/>
          </a:bodyPr>
          <a:lstStyle/>
          <a:p>
            <a:pPr algn="r"/>
            <a:r>
              <a:rPr lang="ru-RU" sz="2400" i="1" dirty="0" smtClean="0">
                <a:solidFill>
                  <a:schemeClr val="tx1"/>
                </a:solidFill>
              </a:rPr>
              <a:t>Аспирант</a:t>
            </a:r>
            <a:r>
              <a:rPr lang="ru-RU" sz="2400" dirty="0" smtClean="0">
                <a:solidFill>
                  <a:schemeClr val="tx1"/>
                </a:solidFill>
              </a:rPr>
              <a:t> – </a:t>
            </a:r>
            <a:r>
              <a:rPr lang="ru-RU" sz="2400" b="1" dirty="0" smtClean="0">
                <a:solidFill>
                  <a:schemeClr val="tx1"/>
                </a:solidFill>
              </a:rPr>
              <a:t>Никоненко Татьяна Борисовна</a:t>
            </a:r>
          </a:p>
          <a:p>
            <a:pPr algn="r"/>
            <a:endParaRPr lang="ru-RU" sz="2400" dirty="0" smtClean="0">
              <a:solidFill>
                <a:schemeClr val="tx1"/>
              </a:solidFill>
            </a:endParaRPr>
          </a:p>
          <a:p>
            <a:pPr algn="r"/>
            <a:r>
              <a:rPr lang="ru-RU" sz="2400" i="1" dirty="0" smtClean="0">
                <a:solidFill>
                  <a:schemeClr val="tx1"/>
                </a:solidFill>
              </a:rPr>
              <a:t>Научный руководитель </a:t>
            </a:r>
            <a:r>
              <a:rPr lang="ru-RU" sz="2400" dirty="0" smtClean="0">
                <a:solidFill>
                  <a:schemeClr val="tx1"/>
                </a:solidFill>
              </a:rPr>
              <a:t>– </a:t>
            </a:r>
            <a:r>
              <a:rPr lang="ru-RU" sz="2400" b="1" dirty="0" smtClean="0">
                <a:solidFill>
                  <a:schemeClr val="tx1"/>
                </a:solidFill>
              </a:rPr>
              <a:t>Барышников П.И., д.в.н., профессор</a:t>
            </a:r>
            <a:endParaRPr lang="ru-RU" sz="2400" b="1" dirty="0">
              <a:solidFill>
                <a:schemeClr val="tx1"/>
              </a:solidFill>
            </a:endParaRPr>
          </a:p>
        </p:txBody>
      </p:sp>
      <p:sp>
        <p:nvSpPr>
          <p:cNvPr id="4" name="Прямоугольник 3"/>
          <p:cNvSpPr/>
          <p:nvPr/>
        </p:nvSpPr>
        <p:spPr>
          <a:xfrm>
            <a:off x="0" y="457200"/>
            <a:ext cx="9144000" cy="523220"/>
          </a:xfrm>
          <a:prstGeom prst="rect">
            <a:avLst/>
          </a:prstGeom>
        </p:spPr>
        <p:txBody>
          <a:bodyPr wrap="square">
            <a:spAutoFit/>
          </a:bodyPr>
          <a:lstStyle/>
          <a:p>
            <a:pPr algn="ctr"/>
            <a:r>
              <a:rPr lang="ru-RU" sz="2800" b="1" dirty="0" smtClean="0">
                <a:latin typeface="Times New Roman" panose="02020603050405020304" pitchFamily="18" charset="0"/>
                <a:cs typeface="Times New Roman" panose="02020603050405020304" pitchFamily="18" charset="0"/>
              </a:rPr>
              <a:t>Алтайский государственный аграрный университет</a:t>
            </a:r>
            <a:endParaRPr lang="ru-RU" sz="2800" dirty="0"/>
          </a:p>
        </p:txBody>
      </p:sp>
    </p:spTree>
    <p:extLst>
      <p:ext uri="{BB962C8B-B14F-4D97-AF65-F5344CB8AC3E}">
        <p14:creationId xmlns:p14="http://schemas.microsoft.com/office/powerpoint/2010/main" val="20068918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33400"/>
            <a:ext cx="8229600" cy="884238"/>
          </a:xfrm>
        </p:spPr>
        <p:txBody>
          <a:bodyPr/>
          <a:lstStyle/>
          <a:p>
            <a:r>
              <a:rPr lang="ru-RU" b="1" dirty="0" smtClean="0">
                <a:solidFill>
                  <a:srgbClr val="C00000"/>
                </a:solidFill>
              </a:rPr>
              <a:t>Цель исследования:</a:t>
            </a:r>
            <a:endParaRPr lang="ru-RU" b="1" dirty="0">
              <a:solidFill>
                <a:srgbClr val="C00000"/>
              </a:solidFill>
            </a:endParaRPr>
          </a:p>
        </p:txBody>
      </p:sp>
      <p:sp>
        <p:nvSpPr>
          <p:cNvPr id="3" name="Содержимое 2"/>
          <p:cNvSpPr>
            <a:spLocks noGrp="1"/>
          </p:cNvSpPr>
          <p:nvPr>
            <p:ph idx="1"/>
          </p:nvPr>
        </p:nvSpPr>
        <p:spPr>
          <a:xfrm>
            <a:off x="457200" y="2057400"/>
            <a:ext cx="8229600" cy="3459163"/>
          </a:xfrm>
        </p:spPr>
        <p:txBody>
          <a:bodyPr/>
          <a:lstStyle/>
          <a:p>
            <a:pPr algn="just"/>
            <a:r>
              <a:rPr lang="ru-RU" dirty="0"/>
              <a:t>выявить региональные особенности ассоциированного течения вирусных болезней собак на территории Иркутской области и усовершенствовать методы диагностики и лечебно-профилактических мероприятий при данных </a:t>
            </a:r>
            <a:r>
              <a:rPr lang="ru-RU" dirty="0" smtClean="0"/>
              <a:t>заболеваниях</a:t>
            </a:r>
            <a:endParaRPr lang="ru-RU" dirty="0"/>
          </a:p>
        </p:txBody>
      </p:sp>
    </p:spTree>
    <p:extLst>
      <p:ext uri="{BB962C8B-B14F-4D97-AF65-F5344CB8AC3E}">
        <p14:creationId xmlns:p14="http://schemas.microsoft.com/office/powerpoint/2010/main" val="13356396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792162"/>
          </a:xfrm>
        </p:spPr>
        <p:txBody>
          <a:bodyPr/>
          <a:lstStyle/>
          <a:p>
            <a:r>
              <a:rPr lang="ru-RU" b="1" dirty="0" smtClean="0">
                <a:solidFill>
                  <a:srgbClr val="00B050"/>
                </a:solidFill>
              </a:rPr>
              <a:t>Задачи исследования:</a:t>
            </a:r>
            <a:endParaRPr lang="ru-RU" b="1" dirty="0">
              <a:solidFill>
                <a:srgbClr val="00B050"/>
              </a:solidFill>
            </a:endParaRPr>
          </a:p>
        </p:txBody>
      </p:sp>
      <p:sp>
        <p:nvSpPr>
          <p:cNvPr id="3" name="Содержимое 2"/>
          <p:cNvSpPr>
            <a:spLocks noGrp="1"/>
          </p:cNvSpPr>
          <p:nvPr>
            <p:ph idx="1"/>
          </p:nvPr>
        </p:nvSpPr>
        <p:spPr>
          <a:xfrm>
            <a:off x="304800" y="980728"/>
            <a:ext cx="8610600" cy="5572472"/>
          </a:xfrm>
        </p:spPr>
        <p:txBody>
          <a:bodyPr>
            <a:normAutofit fontScale="77500" lnSpcReduction="20000"/>
          </a:bodyPr>
          <a:lstStyle/>
          <a:p>
            <a:pPr lvl="0"/>
            <a:r>
              <a:rPr lang="ru-RU" dirty="0"/>
              <a:t>Провести анализ эпизоотической ситуации по вирусным болезням собак на изучаемой территории;</a:t>
            </a:r>
          </a:p>
          <a:p>
            <a:pPr lvl="0"/>
            <a:r>
              <a:rPr lang="ru-RU" dirty="0"/>
              <a:t>Изучить нозологический профиль ассоциированных вирусных болезней собак;</a:t>
            </a:r>
          </a:p>
          <a:p>
            <a:pPr lvl="0"/>
            <a:r>
              <a:rPr lang="ru-RU" dirty="0"/>
              <a:t>Выявить этиологическую структуру ассоциированных вирусных болезней желудочно-кишечного и респираторного трактов;</a:t>
            </a:r>
          </a:p>
          <a:p>
            <a:pPr lvl="0"/>
            <a:r>
              <a:rPr lang="ru-RU" dirty="0"/>
              <a:t>Провести мониторинг антибиотикорезистентности возбудителей бактериальных инфекций, входящих в ассоциации с вирусными патогенами и эндопаразитами;</a:t>
            </a:r>
          </a:p>
          <a:p>
            <a:pPr lvl="0"/>
            <a:r>
              <a:rPr lang="ru-RU" dirty="0"/>
              <a:t>Провести сравнительный анализ гематологических и биохимических показателей крови здоровых и больных ассоциированными вирусными болезнями собак;</a:t>
            </a:r>
          </a:p>
          <a:p>
            <a:pPr lvl="0"/>
            <a:r>
              <a:rPr lang="ru-RU" dirty="0"/>
              <a:t>На основании полученных данных разработать схему лечения и рекомендации по диагностике и профилактике ассоциированных вирусных болезней собак</a:t>
            </a:r>
            <a:r>
              <a:rPr lang="ru-RU" dirty="0" smtClean="0"/>
              <a:t>.</a:t>
            </a:r>
            <a:endParaRPr lang="ru-RU" dirty="0"/>
          </a:p>
          <a:p>
            <a:endParaRPr lang="ru-RU" dirty="0"/>
          </a:p>
        </p:txBody>
      </p:sp>
    </p:spTree>
    <p:extLst>
      <p:ext uri="{BB962C8B-B14F-4D97-AF65-F5344CB8AC3E}">
        <p14:creationId xmlns:p14="http://schemas.microsoft.com/office/powerpoint/2010/main" val="33480973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Autofit/>
          </a:bodyPr>
          <a:lstStyle/>
          <a:p>
            <a:r>
              <a:rPr lang="ru-RU" sz="3600" b="1" dirty="0" smtClean="0">
                <a:solidFill>
                  <a:schemeClr val="tx2">
                    <a:lumMod val="75000"/>
                  </a:schemeClr>
                </a:solidFill>
              </a:rPr>
              <a:t>Материалы и методы исследования:</a:t>
            </a:r>
            <a:endParaRPr lang="ru-RU" sz="3600" b="1" dirty="0">
              <a:solidFill>
                <a:schemeClr val="tx2">
                  <a:lumMod val="75000"/>
                </a:schemeClr>
              </a:solidFill>
            </a:endParaRPr>
          </a:p>
        </p:txBody>
      </p:sp>
      <p:sp>
        <p:nvSpPr>
          <p:cNvPr id="3" name="Содержимое 2"/>
          <p:cNvSpPr>
            <a:spLocks noGrp="1"/>
          </p:cNvSpPr>
          <p:nvPr>
            <p:ph idx="1"/>
          </p:nvPr>
        </p:nvSpPr>
        <p:spPr>
          <a:xfrm>
            <a:off x="179512" y="908720"/>
            <a:ext cx="8839200" cy="5105400"/>
          </a:xfrm>
        </p:spPr>
        <p:txBody>
          <a:bodyPr>
            <a:noAutofit/>
          </a:bodyPr>
          <a:lstStyle/>
          <a:p>
            <a:r>
              <a:rPr lang="ru-RU" sz="2300" b="1" dirty="0" smtClean="0"/>
              <a:t>Ретроспективный анализ</a:t>
            </a:r>
            <a:r>
              <a:rPr lang="ru-RU" sz="2300" dirty="0" smtClean="0"/>
              <a:t> документов ветеринарного учёта, отчётности и оперативных-статистических данных, полученных с помощью программы для ветеринарных клиник «БИТ: Айболит» на базе государственных ветеринарных клиник г. Черемхово и г. Иркутск;</a:t>
            </a:r>
          </a:p>
          <a:p>
            <a:r>
              <a:rPr lang="ru-RU" sz="2300" b="1" dirty="0" smtClean="0"/>
              <a:t>Экспериментальные исследования </a:t>
            </a:r>
            <a:r>
              <a:rPr lang="ru-RU" sz="2300" dirty="0" smtClean="0"/>
              <a:t>клинически больных вирусными гастроэнтеритами и бронхопневмониями собак на базе питомника К-9 г. Иркутск и ОГБУ «Черемховская СББЖ»;</a:t>
            </a:r>
          </a:p>
          <a:p>
            <a:r>
              <a:rPr lang="ru-RU" sz="2300" b="1" dirty="0" smtClean="0"/>
              <a:t>Лабораторные исследования</a:t>
            </a:r>
            <a:r>
              <a:rPr lang="ru-RU" sz="2300" dirty="0" smtClean="0"/>
              <a:t> смывов </a:t>
            </a:r>
            <a:r>
              <a:rPr lang="ru-RU" sz="2300" dirty="0"/>
              <a:t>с прямой кишки, </a:t>
            </a:r>
            <a:r>
              <a:rPr lang="ru-RU" sz="2300" dirty="0" smtClean="0"/>
              <a:t>назальных </a:t>
            </a:r>
            <a:r>
              <a:rPr lang="ru-RU" sz="2300" dirty="0"/>
              <a:t>и </a:t>
            </a:r>
            <a:r>
              <a:rPr lang="ru-RU" sz="2300" dirty="0" smtClean="0"/>
              <a:t>конъюнктивальных смывов, смывов </a:t>
            </a:r>
            <a:r>
              <a:rPr lang="ru-RU" sz="2300" dirty="0"/>
              <a:t>с </a:t>
            </a:r>
            <a:r>
              <a:rPr lang="ru-RU" sz="2300" dirty="0" err="1"/>
              <a:t>околофаренгиальных</a:t>
            </a:r>
            <a:r>
              <a:rPr lang="ru-RU" sz="2300" dirty="0"/>
              <a:t> желез и </a:t>
            </a:r>
            <a:r>
              <a:rPr lang="ru-RU" sz="2300" dirty="0" smtClean="0"/>
              <a:t>фекалий </a:t>
            </a:r>
            <a:r>
              <a:rPr lang="ru-RU" sz="2300" dirty="0"/>
              <a:t>от больных </a:t>
            </a:r>
            <a:r>
              <a:rPr lang="ru-RU" sz="2300" dirty="0" smtClean="0"/>
              <a:t>собак на базе ФГБУ «Иркутская межобластная ветеринарная лаборатория»;</a:t>
            </a:r>
          </a:p>
          <a:p>
            <a:r>
              <a:rPr lang="ru-RU" sz="2300" b="1" dirty="0" smtClean="0"/>
              <a:t>Биометрический анализ</a:t>
            </a:r>
            <a:r>
              <a:rPr lang="ru-RU" sz="2300" dirty="0" smtClean="0"/>
              <a:t> с применением общепринятых методов описательной статистики с использованием программы </a:t>
            </a:r>
            <a:r>
              <a:rPr lang="en-US" sz="2300" dirty="0" smtClean="0"/>
              <a:t>Microsoft Ex</a:t>
            </a:r>
            <a:r>
              <a:rPr lang="ru-RU" sz="2300" dirty="0" smtClean="0"/>
              <a:t>с</a:t>
            </a:r>
            <a:r>
              <a:rPr lang="en-US" sz="2300" dirty="0" smtClean="0"/>
              <a:t>el</a:t>
            </a:r>
            <a:r>
              <a:rPr lang="ru-RU" sz="2300" dirty="0" smtClean="0"/>
              <a:t>.</a:t>
            </a:r>
            <a:endParaRPr lang="ru-RU" sz="2300" dirty="0"/>
          </a:p>
        </p:txBody>
      </p:sp>
    </p:spTree>
    <p:extLst>
      <p:ext uri="{BB962C8B-B14F-4D97-AF65-F5344CB8AC3E}">
        <p14:creationId xmlns:p14="http://schemas.microsoft.com/office/powerpoint/2010/main" val="19434722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685800"/>
          </a:xfrm>
        </p:spPr>
        <p:txBody>
          <a:bodyPr>
            <a:normAutofit fontScale="90000"/>
          </a:bodyPr>
          <a:lstStyle/>
          <a:p>
            <a:r>
              <a:rPr lang="ru-RU" sz="4000" b="1" dirty="0" smtClean="0">
                <a:solidFill>
                  <a:schemeClr val="accent5">
                    <a:lumMod val="75000"/>
                  </a:schemeClr>
                </a:solidFill>
              </a:rPr>
              <a:t>Схема лабораторной диагностики</a:t>
            </a:r>
            <a:endParaRPr lang="ru-RU" sz="4000" b="1" dirty="0">
              <a:solidFill>
                <a:schemeClr val="accent5">
                  <a:lumMod val="75000"/>
                </a:schemeClr>
              </a:solidFill>
            </a:endParaRPr>
          </a:p>
        </p:txBody>
      </p:sp>
      <p:sp>
        <p:nvSpPr>
          <p:cNvPr id="3" name="Содержимое 2"/>
          <p:cNvSpPr>
            <a:spLocks noGrp="1"/>
          </p:cNvSpPr>
          <p:nvPr>
            <p:ph idx="1"/>
          </p:nvPr>
        </p:nvSpPr>
        <p:spPr>
          <a:xfrm>
            <a:off x="609600" y="1143000"/>
            <a:ext cx="8077200" cy="5410200"/>
          </a:xfrm>
        </p:spPr>
        <p:txBody>
          <a:bodyPr>
            <a:normAutofit fontScale="55000" lnSpcReduction="20000"/>
          </a:bodyPr>
          <a:lstStyle/>
          <a:p>
            <a:r>
              <a:rPr lang="ru-RU" b="1" u="sng" dirty="0" smtClean="0">
                <a:solidFill>
                  <a:schemeClr val="accent4">
                    <a:lumMod val="75000"/>
                  </a:schemeClr>
                </a:solidFill>
              </a:rPr>
              <a:t>Вирусологические</a:t>
            </a:r>
            <a:r>
              <a:rPr lang="ru-RU" b="1" dirty="0" smtClean="0">
                <a:solidFill>
                  <a:schemeClr val="accent4">
                    <a:lumMod val="75000"/>
                  </a:schemeClr>
                </a:solidFill>
              </a:rPr>
              <a:t>:</a:t>
            </a:r>
          </a:p>
          <a:p>
            <a:pPr>
              <a:buNone/>
            </a:pPr>
            <a:endParaRPr lang="ru-RU" b="1" dirty="0" smtClean="0">
              <a:solidFill>
                <a:schemeClr val="accent4">
                  <a:lumMod val="75000"/>
                </a:schemeClr>
              </a:solidFill>
            </a:endParaRPr>
          </a:p>
          <a:p>
            <a:pPr>
              <a:buNone/>
            </a:pPr>
            <a:r>
              <a:rPr lang="ru-RU" dirty="0" smtClean="0"/>
              <a:t>- </a:t>
            </a:r>
            <a:r>
              <a:rPr lang="ru-RU" sz="2800" dirty="0" smtClean="0">
                <a:latin typeface="Times New Roman" pitchFamily="18" charset="0"/>
                <a:cs typeface="Times New Roman" pitchFamily="18" charset="0"/>
              </a:rPr>
              <a:t>метод иммунохроматографического анализа (ИХА)</a:t>
            </a:r>
          </a:p>
          <a:p>
            <a:pPr>
              <a:buNone/>
            </a:pPr>
            <a:r>
              <a:rPr lang="ru-RU" sz="2800" dirty="0" smtClean="0">
                <a:latin typeface="Times New Roman" pitchFamily="18" charset="0"/>
                <a:cs typeface="Times New Roman" pitchFamily="18" charset="0"/>
              </a:rPr>
              <a:t>- метод иммуноферментного анализа (ИФА)</a:t>
            </a:r>
          </a:p>
          <a:p>
            <a:pPr>
              <a:buNone/>
            </a:pPr>
            <a:r>
              <a:rPr lang="ru-RU" sz="2800" dirty="0" smtClean="0">
                <a:latin typeface="Times New Roman" pitchFamily="18" charset="0"/>
                <a:cs typeface="Times New Roman" pitchFamily="18" charset="0"/>
              </a:rPr>
              <a:t>- метод полимеразно-цепной реакции (ПЦР)</a:t>
            </a:r>
          </a:p>
          <a:p>
            <a:pPr>
              <a:buNone/>
            </a:pPr>
            <a:endParaRPr lang="ru-RU" sz="2800" dirty="0" smtClean="0">
              <a:latin typeface="Times New Roman" pitchFamily="18" charset="0"/>
              <a:cs typeface="Times New Roman" pitchFamily="18" charset="0"/>
            </a:endParaRPr>
          </a:p>
          <a:p>
            <a:r>
              <a:rPr lang="ru-RU" sz="3000" b="1" u="sng" dirty="0" smtClean="0">
                <a:solidFill>
                  <a:schemeClr val="accent4">
                    <a:lumMod val="75000"/>
                  </a:schemeClr>
                </a:solidFill>
              </a:rPr>
              <a:t>Бактериологические:</a:t>
            </a:r>
          </a:p>
          <a:p>
            <a:pPr>
              <a:buNone/>
            </a:pPr>
            <a:endParaRPr lang="ru-RU" sz="3000" b="1" u="sng" dirty="0" smtClean="0">
              <a:solidFill>
                <a:schemeClr val="accent4">
                  <a:lumMod val="75000"/>
                </a:schemeClr>
              </a:solidFill>
            </a:endParaRPr>
          </a:p>
          <a:p>
            <a:pPr>
              <a:buNone/>
            </a:pPr>
            <a:r>
              <a:rPr lang="ru-RU" sz="2800" dirty="0" smtClean="0"/>
              <a:t>-     </a:t>
            </a:r>
            <a:r>
              <a:rPr lang="ru-RU" sz="2800" dirty="0" smtClean="0">
                <a:latin typeface="Times New Roman" pitchFamily="18" charset="0"/>
                <a:cs typeface="Times New Roman" pitchFamily="18" charset="0"/>
              </a:rPr>
              <a:t>посев на плотные дифференциальные диагностические среды (МПА,</a:t>
            </a:r>
            <a:r>
              <a:rPr lang="en-US" sz="2800" dirty="0" smtClean="0">
                <a:latin typeface="Times New Roman" pitchFamily="18" charset="0"/>
                <a:cs typeface="Times New Roman" pitchFamily="18" charset="0"/>
              </a:rPr>
              <a:t> OLOA</a:t>
            </a:r>
            <a:r>
              <a:rPr lang="ru-RU" sz="2800" dirty="0" smtClean="0">
                <a:latin typeface="Times New Roman" pitchFamily="18" charset="0"/>
                <a:cs typeface="Times New Roman" pitchFamily="18" charset="0"/>
              </a:rPr>
              <a:t>, Эндо, Левина, Плоскирева, Б. Паркера, Вильсона-</a:t>
            </a:r>
            <a:r>
              <a:rPr lang="ru-RU" sz="2800" dirty="0" err="1" smtClean="0">
                <a:latin typeface="Times New Roman" pitchFamily="18" charset="0"/>
                <a:cs typeface="Times New Roman" pitchFamily="18" charset="0"/>
              </a:rPr>
              <a:t>Блера</a:t>
            </a:r>
            <a:r>
              <a:rPr lang="ru-RU"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XLD</a:t>
            </a:r>
            <a:r>
              <a:rPr lang="ru-RU" sz="2800" dirty="0" smtClean="0">
                <a:latin typeface="Times New Roman" pitchFamily="18" charset="0"/>
                <a:cs typeface="Times New Roman" pitchFamily="18" charset="0"/>
              </a:rPr>
              <a:t>, )</a:t>
            </a:r>
          </a:p>
          <a:p>
            <a:pPr>
              <a:buFontTx/>
              <a:buChar char="-"/>
            </a:pPr>
            <a:r>
              <a:rPr lang="ru-RU" sz="2800" dirty="0" smtClean="0">
                <a:latin typeface="Times New Roman" pitchFamily="18" charset="0"/>
                <a:cs typeface="Times New Roman" pitchFamily="18" charset="0"/>
              </a:rPr>
              <a:t>видовая идентификация микроорганизмов определение их чувствительности к антибиотикам при помощи Масс-спектрометра </a:t>
            </a:r>
            <a:r>
              <a:rPr lang="ru-RU" sz="2800" dirty="0" err="1" smtClean="0">
                <a:latin typeface="Times New Roman" pitchFamily="18" charset="0"/>
                <a:cs typeface="Times New Roman" pitchFamily="18" charset="0"/>
              </a:rPr>
              <a:t>Microflex</a:t>
            </a:r>
            <a:r>
              <a:rPr lang="ru-RU" sz="2800" dirty="0" smtClean="0">
                <a:latin typeface="Times New Roman" pitchFamily="18" charset="0"/>
                <a:cs typeface="Times New Roman" pitchFamily="18" charset="0"/>
              </a:rPr>
              <a:t> LT/SH (</a:t>
            </a:r>
            <a:r>
              <a:rPr lang="ru-RU" sz="2800" dirty="0" err="1" smtClean="0">
                <a:latin typeface="Times New Roman" pitchFamily="18" charset="0"/>
                <a:cs typeface="Times New Roman" pitchFamily="18" charset="0"/>
              </a:rPr>
              <a:t>Bruker</a:t>
            </a:r>
            <a:r>
              <a:rPr lang="ru-RU" sz="2800" dirty="0" smtClean="0">
                <a:latin typeface="Times New Roman" pitchFamily="18" charset="0"/>
                <a:cs typeface="Times New Roman" pitchFamily="18" charset="0"/>
              </a:rPr>
              <a:t>)</a:t>
            </a:r>
          </a:p>
          <a:p>
            <a:pPr marL="0" indent="0">
              <a:buNone/>
            </a:pPr>
            <a:endParaRPr lang="ru-RU" sz="2800" dirty="0" smtClean="0">
              <a:latin typeface="Times New Roman" pitchFamily="18" charset="0"/>
              <a:cs typeface="Times New Roman" pitchFamily="18" charset="0"/>
            </a:endParaRPr>
          </a:p>
          <a:p>
            <a:r>
              <a:rPr lang="ru-RU" sz="3300" b="1" u="sng" dirty="0" smtClean="0">
                <a:solidFill>
                  <a:schemeClr val="accent4">
                    <a:lumMod val="75000"/>
                  </a:schemeClr>
                </a:solidFill>
              </a:rPr>
              <a:t>Копрологические</a:t>
            </a:r>
            <a:r>
              <a:rPr lang="ru-RU" sz="3300" b="1" dirty="0" smtClean="0">
                <a:solidFill>
                  <a:schemeClr val="accent4">
                    <a:lumMod val="75000"/>
                  </a:schemeClr>
                </a:solidFill>
              </a:rPr>
              <a:t>:</a:t>
            </a:r>
          </a:p>
          <a:p>
            <a:pPr>
              <a:buNone/>
            </a:pPr>
            <a:endParaRPr lang="ru-RU" sz="3300" b="1" dirty="0" smtClean="0">
              <a:solidFill>
                <a:schemeClr val="accent4">
                  <a:lumMod val="75000"/>
                </a:schemeClr>
              </a:solidFill>
            </a:endParaRPr>
          </a:p>
          <a:p>
            <a:pPr>
              <a:buFontTx/>
              <a:buChar char="-"/>
            </a:pPr>
            <a:r>
              <a:rPr lang="ru-RU" sz="2900" dirty="0" smtClean="0">
                <a:latin typeface="Times New Roman" pitchFamily="18" charset="0"/>
                <a:cs typeface="Times New Roman" pitchFamily="18" charset="0"/>
              </a:rPr>
              <a:t>метод Котельникова-Хренова</a:t>
            </a:r>
          </a:p>
          <a:p>
            <a:pPr marL="0" indent="0">
              <a:buNone/>
            </a:pPr>
            <a:endParaRPr lang="ru-RU" sz="2900" dirty="0" smtClean="0">
              <a:latin typeface="Times New Roman" pitchFamily="18" charset="0"/>
              <a:cs typeface="Times New Roman" pitchFamily="18" charset="0"/>
            </a:endParaRPr>
          </a:p>
          <a:p>
            <a:r>
              <a:rPr lang="ru-RU" sz="3300" b="1" u="sng" dirty="0" smtClean="0">
                <a:solidFill>
                  <a:schemeClr val="accent4">
                    <a:lumMod val="75000"/>
                  </a:schemeClr>
                </a:solidFill>
              </a:rPr>
              <a:t>Микологические</a:t>
            </a:r>
            <a:r>
              <a:rPr lang="ru-RU" sz="3300" b="1" dirty="0" smtClean="0">
                <a:solidFill>
                  <a:schemeClr val="accent4">
                    <a:lumMod val="75000"/>
                  </a:schemeClr>
                </a:solidFill>
              </a:rPr>
              <a:t>:</a:t>
            </a:r>
            <a:endParaRPr lang="ru-RU" sz="3300" b="1" dirty="0">
              <a:solidFill>
                <a:schemeClr val="accent4">
                  <a:lumMod val="75000"/>
                </a:schemeClr>
              </a:solidFill>
            </a:endParaRPr>
          </a:p>
          <a:p>
            <a:pPr>
              <a:buNone/>
            </a:pPr>
            <a:endParaRPr lang="ru-RU" sz="3300" b="1" dirty="0">
              <a:solidFill>
                <a:schemeClr val="accent4">
                  <a:lumMod val="75000"/>
                </a:schemeClr>
              </a:solidFill>
            </a:endParaRPr>
          </a:p>
          <a:p>
            <a:pPr>
              <a:buNone/>
            </a:pPr>
            <a:r>
              <a:rPr lang="ru-RU" sz="3100" dirty="0">
                <a:latin typeface="Times New Roman" pitchFamily="18" charset="0"/>
                <a:cs typeface="Times New Roman" pitchFamily="18" charset="0"/>
              </a:rPr>
              <a:t>- </a:t>
            </a:r>
            <a:r>
              <a:rPr lang="ru-RU" sz="2900" dirty="0">
                <a:latin typeface="Times New Roman" pitchFamily="18" charset="0"/>
                <a:cs typeface="Times New Roman" pitchFamily="18" charset="0"/>
              </a:rPr>
              <a:t>п</a:t>
            </a:r>
            <a:r>
              <a:rPr lang="ru-RU" sz="2900" dirty="0" smtClean="0">
                <a:latin typeface="Times New Roman" pitchFamily="18" charset="0"/>
                <a:cs typeface="Times New Roman" pitchFamily="18" charset="0"/>
              </a:rPr>
              <a:t>осев на среды </a:t>
            </a:r>
            <a:r>
              <a:rPr lang="ru-RU" sz="2900" dirty="0" err="1" smtClean="0">
                <a:latin typeface="Times New Roman" pitchFamily="18" charset="0"/>
                <a:cs typeface="Times New Roman" pitchFamily="18" charset="0"/>
              </a:rPr>
              <a:t>Сабуро</a:t>
            </a:r>
            <a:r>
              <a:rPr lang="ru-RU" sz="2900" dirty="0" smtClean="0">
                <a:latin typeface="Times New Roman" pitchFamily="18" charset="0"/>
                <a:cs typeface="Times New Roman" pitchFamily="18" charset="0"/>
              </a:rPr>
              <a:t> и Чапека</a:t>
            </a:r>
            <a:endParaRPr lang="ru-RU" sz="2900" dirty="0">
              <a:latin typeface="Times New Roman" pitchFamily="18" charset="0"/>
              <a:cs typeface="Times New Roman" pitchFamily="18" charset="0"/>
            </a:endParaRPr>
          </a:p>
          <a:p>
            <a:pPr>
              <a:buFontTx/>
              <a:buChar char="-"/>
            </a:pPr>
            <a:endParaRPr lang="ru-RU" sz="29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2226806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l="24532" t="28256" r="12935" b="24649"/>
          <a:stretch>
            <a:fillRect/>
          </a:stretch>
        </p:blipFill>
        <p:spPr bwMode="auto">
          <a:xfrm>
            <a:off x="176003" y="1196752"/>
            <a:ext cx="8972096" cy="475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259129" y="431738"/>
            <a:ext cx="8712968" cy="646331"/>
          </a:xfrm>
          <a:prstGeom prst="rect">
            <a:avLst/>
          </a:prstGeom>
        </p:spPr>
        <p:txBody>
          <a:bodyPr wrap="square">
            <a:spAutoFit/>
          </a:bodyPr>
          <a:lstStyle/>
          <a:p>
            <a:pPr algn="ctr"/>
            <a:r>
              <a:rPr lang="ru-RU" b="1" dirty="0">
                <a:latin typeface="Times New Roman" pitchFamily="18" charset="0"/>
                <a:cs typeface="Times New Roman" pitchFamily="18" charset="0"/>
              </a:rPr>
              <a:t>Заболеваемость собак вирусными болезнями на территории Прибайкалья за 2004-2014 гг.</a:t>
            </a:r>
          </a:p>
        </p:txBody>
      </p:sp>
    </p:spTree>
    <p:extLst>
      <p:ext uri="{BB962C8B-B14F-4D97-AF65-F5344CB8AC3E}">
        <p14:creationId xmlns:p14="http://schemas.microsoft.com/office/powerpoint/2010/main" val="26198559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Рисунок 4"/>
          <p:cNvPicPr>
            <a:picLocks noChangeAspect="1" noChangeArrowheads="1"/>
          </p:cNvPicPr>
          <p:nvPr/>
        </p:nvPicPr>
        <p:blipFill>
          <a:blip r:embed="rId2">
            <a:extLst>
              <a:ext uri="{28A0092B-C50C-407E-A947-70E740481C1C}">
                <a14:useLocalDpi xmlns:a14="http://schemas.microsoft.com/office/drawing/2010/main" val="0"/>
              </a:ext>
            </a:extLst>
          </a:blip>
          <a:srcRect l="24693" t="22165" r="9888" b="17836"/>
          <a:stretch>
            <a:fillRect/>
          </a:stretch>
        </p:blipFill>
        <p:spPr bwMode="auto">
          <a:xfrm>
            <a:off x="0" y="1340769"/>
            <a:ext cx="9144000" cy="4824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179512" y="620688"/>
            <a:ext cx="8784976" cy="369332"/>
          </a:xfrm>
          <a:prstGeom prst="rect">
            <a:avLst/>
          </a:prstGeom>
        </p:spPr>
        <p:txBody>
          <a:bodyPr wrap="square">
            <a:spAutoFit/>
          </a:bodyPr>
          <a:lstStyle/>
          <a:p>
            <a:pPr algn="ctr"/>
            <a:r>
              <a:rPr lang="ru-RU" b="1" dirty="0">
                <a:latin typeface="Times New Roman" pitchFamily="18" charset="0"/>
                <a:cs typeface="Times New Roman" pitchFamily="18" charset="0"/>
              </a:rPr>
              <a:t>Уровень вакцинации собак против вирусных инфекций в период с 2009 по 2014 гг.</a:t>
            </a:r>
          </a:p>
        </p:txBody>
      </p:sp>
    </p:spTree>
    <p:extLst>
      <p:ext uri="{BB962C8B-B14F-4D97-AF65-F5344CB8AC3E}">
        <p14:creationId xmlns:p14="http://schemas.microsoft.com/office/powerpoint/2010/main" val="5721924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0"/>
            <a:ext cx="91440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Нозологический профиль вирусных инфекций собак на территории Иркутской области</a:t>
            </a:r>
            <a:r>
              <a:rPr lang="ru-RU" sz="900" dirty="0" smtClean="0">
                <a:latin typeface="Arial" pitchFamily="34" charset="0"/>
                <a:ea typeface="Times New Roman" pitchFamily="18" charset="0"/>
                <a:cs typeface="Times New Roman" pitchFamily="18" charset="0"/>
              </a:rPr>
              <a:t> </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за 2014- 2016 г г.</a:t>
            </a:r>
            <a:endParaRPr kumimoji="0" lang="ru-RU" sz="1800" b="0" i="0" u="none" strike="noStrike" cap="none" normalizeH="0" baseline="0" dirty="0" smtClean="0">
              <a:ln>
                <a:noFill/>
              </a:ln>
              <a:solidFill>
                <a:schemeClr val="tx1"/>
              </a:solidFill>
              <a:effectLst/>
              <a:latin typeface="Arial" pitchFamily="34"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1663271501"/>
              </p:ext>
            </p:extLst>
          </p:nvPr>
        </p:nvGraphicFramePr>
        <p:xfrm>
          <a:off x="152400" y="260648"/>
          <a:ext cx="8839201" cy="6562070"/>
        </p:xfrm>
        <a:graphic>
          <a:graphicData uri="http://schemas.openxmlformats.org/drawingml/2006/table">
            <a:tbl>
              <a:tblPr/>
              <a:tblGrid>
                <a:gridCol w="3627512"/>
                <a:gridCol w="2016224"/>
                <a:gridCol w="1696414"/>
                <a:gridCol w="1499051"/>
              </a:tblGrid>
              <a:tr h="432048">
                <a:tc>
                  <a:txBody>
                    <a:bodyPr/>
                    <a:lstStyle/>
                    <a:p>
                      <a:pPr algn="ctr">
                        <a:lnSpc>
                          <a:spcPct val="115000"/>
                        </a:lnSpc>
                        <a:spcAft>
                          <a:spcPts val="0"/>
                        </a:spcAft>
                      </a:pPr>
                      <a:r>
                        <a:rPr lang="ru-RU" sz="1000" b="1" dirty="0">
                          <a:latin typeface="Times New Roman"/>
                          <a:ea typeface="Times New Roman"/>
                          <a:cs typeface="Times New Roman"/>
                        </a:rPr>
                        <a:t>Наименование вирусной болезни</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dirty="0">
                          <a:latin typeface="Times New Roman"/>
                          <a:ea typeface="Times New Roman"/>
                          <a:cs typeface="Times New Roman"/>
                        </a:rPr>
                        <a:t>Количество больных собак, </a:t>
                      </a:r>
                      <a:endParaRPr lang="ru-RU" sz="1000" b="1" dirty="0" smtClean="0">
                        <a:latin typeface="Times New Roman"/>
                        <a:ea typeface="Times New Roman"/>
                        <a:cs typeface="Times New Roman"/>
                      </a:endParaRPr>
                    </a:p>
                    <a:p>
                      <a:pPr algn="ctr">
                        <a:lnSpc>
                          <a:spcPct val="115000"/>
                        </a:lnSpc>
                        <a:spcAft>
                          <a:spcPts val="0"/>
                        </a:spcAft>
                      </a:pPr>
                      <a:r>
                        <a:rPr lang="ru-RU" sz="1000" b="1" dirty="0" smtClean="0">
                          <a:latin typeface="Times New Roman"/>
                          <a:ea typeface="Times New Roman"/>
                          <a:cs typeface="Times New Roman"/>
                        </a:rPr>
                        <a:t>голов</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540" algn="ctr">
                        <a:lnSpc>
                          <a:spcPct val="115000"/>
                        </a:lnSpc>
                        <a:spcAft>
                          <a:spcPts val="0"/>
                        </a:spcAft>
                      </a:pPr>
                      <a:r>
                        <a:rPr lang="ru-RU" sz="1000" b="1" dirty="0">
                          <a:latin typeface="Times New Roman"/>
                          <a:ea typeface="Times New Roman"/>
                          <a:cs typeface="Times New Roman"/>
                        </a:rPr>
                        <a:t>Удельный вес в </a:t>
                      </a:r>
                      <a:r>
                        <a:rPr lang="ru-RU" sz="1000" b="1" dirty="0" err="1">
                          <a:latin typeface="Times New Roman"/>
                          <a:ea typeface="Times New Roman"/>
                          <a:cs typeface="Times New Roman"/>
                        </a:rPr>
                        <a:t>нозопрофиле</a:t>
                      </a:r>
                      <a:r>
                        <a:rPr lang="ru-RU" sz="1000" b="1" dirty="0">
                          <a:latin typeface="Times New Roman"/>
                          <a:ea typeface="Times New Roman"/>
                          <a:cs typeface="Times New Roman"/>
                        </a:rPr>
                        <a:t> по группе, %</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a:latin typeface="Times New Roman"/>
                          <a:ea typeface="Times New Roman"/>
                          <a:cs typeface="Times New Roman"/>
                        </a:rPr>
                        <a:t>Удельный вес в общем нозопрофиле, %</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671">
                <a:tc gridSpan="4">
                  <a:txBody>
                    <a:bodyPr/>
                    <a:lstStyle/>
                    <a:p>
                      <a:pPr algn="ctr">
                        <a:lnSpc>
                          <a:spcPct val="115000"/>
                        </a:lnSpc>
                        <a:spcAft>
                          <a:spcPts val="0"/>
                        </a:spcAft>
                      </a:pPr>
                      <a:r>
                        <a:rPr lang="ru-RU" sz="1000" b="1" dirty="0">
                          <a:latin typeface="Times New Roman"/>
                          <a:ea typeface="Times New Roman"/>
                          <a:cs typeface="Times New Roman"/>
                        </a:rPr>
                        <a:t>Группа </a:t>
                      </a:r>
                      <a:r>
                        <a:rPr lang="ru-RU" sz="1000" b="1" dirty="0" smtClean="0">
                          <a:latin typeface="Times New Roman"/>
                          <a:ea typeface="Times New Roman"/>
                          <a:cs typeface="Times New Roman"/>
                        </a:rPr>
                        <a:t>1</a:t>
                      </a:r>
                      <a:r>
                        <a:rPr lang="ru-RU" sz="1000" b="0" baseline="0" dirty="0">
                          <a:latin typeface="Calibri"/>
                          <a:ea typeface="Times New Roman"/>
                          <a:cs typeface="Times New Roman"/>
                        </a:rPr>
                        <a:t> </a:t>
                      </a:r>
                      <a:r>
                        <a:rPr lang="ru-RU" sz="1000" b="0" baseline="0" dirty="0" smtClean="0">
                          <a:latin typeface="Calibri"/>
                          <a:ea typeface="Times New Roman"/>
                          <a:cs typeface="Times New Roman"/>
                        </a:rPr>
                        <a:t>  </a:t>
                      </a:r>
                      <a:r>
                        <a:rPr lang="ru-RU" sz="1000" b="1" i="1" dirty="0" smtClean="0">
                          <a:latin typeface="Times New Roman"/>
                          <a:ea typeface="Times New Roman"/>
                          <a:cs typeface="Times New Roman"/>
                        </a:rPr>
                        <a:t>Вирусные </a:t>
                      </a:r>
                      <a:r>
                        <a:rPr lang="ru-RU" sz="1000" b="1" i="1" dirty="0">
                          <a:latin typeface="Times New Roman"/>
                          <a:ea typeface="Times New Roman"/>
                          <a:cs typeface="Times New Roman"/>
                        </a:rPr>
                        <a:t>моноинфекции</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165336">
                <a:tc>
                  <a:txBody>
                    <a:bodyPr/>
                    <a:lstStyle/>
                    <a:p>
                      <a:pPr algn="just">
                        <a:lnSpc>
                          <a:spcPct val="115000"/>
                        </a:lnSpc>
                        <a:spcAft>
                          <a:spcPts val="0"/>
                        </a:spcAft>
                      </a:pPr>
                      <a:r>
                        <a:rPr lang="ru-RU" sz="1000">
                          <a:latin typeface="Times New Roman"/>
                          <a:ea typeface="Times New Roman"/>
                          <a:cs typeface="Times New Roman"/>
                        </a:rPr>
                        <a:t>Чума собак (ЧС)</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624</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8735" algn="ctr">
                        <a:lnSpc>
                          <a:spcPct val="115000"/>
                        </a:lnSpc>
                        <a:spcAft>
                          <a:spcPts val="0"/>
                        </a:spcAft>
                      </a:pPr>
                      <a:r>
                        <a:rPr lang="ru-RU" sz="1000" dirty="0" smtClean="0">
                          <a:latin typeface="Times New Roman"/>
                          <a:ea typeface="Times New Roman"/>
                          <a:cs typeface="Times New Roman"/>
                        </a:rPr>
                        <a:t>15,02</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13,2</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gn="just">
                        <a:lnSpc>
                          <a:spcPct val="115000"/>
                        </a:lnSpc>
                        <a:spcAft>
                          <a:spcPts val="0"/>
                        </a:spcAft>
                      </a:pPr>
                      <a:r>
                        <a:rPr lang="ru-RU" sz="1000" dirty="0">
                          <a:latin typeface="Times New Roman"/>
                          <a:ea typeface="Times New Roman"/>
                          <a:cs typeface="Times New Roman"/>
                        </a:rPr>
                        <a:t>Парвовироз (ПВЭ)</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2359</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56,8</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49,9</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gn="just">
                        <a:lnSpc>
                          <a:spcPct val="115000"/>
                        </a:lnSpc>
                        <a:spcAft>
                          <a:spcPts val="0"/>
                        </a:spcAft>
                      </a:pPr>
                      <a:r>
                        <a:rPr lang="ru-RU" sz="1000" dirty="0" err="1">
                          <a:latin typeface="Times New Roman"/>
                          <a:ea typeface="Times New Roman"/>
                          <a:cs typeface="Times New Roman"/>
                        </a:rPr>
                        <a:t>Аденовироз</a:t>
                      </a:r>
                      <a:r>
                        <a:rPr lang="ru-RU" sz="1000" dirty="0">
                          <a:latin typeface="Times New Roman"/>
                          <a:ea typeface="Times New Roman"/>
                          <a:cs typeface="Times New Roman"/>
                        </a:rPr>
                        <a:t> (АД 2)</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334</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8,04</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7,1</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gn="just">
                        <a:lnSpc>
                          <a:spcPct val="115000"/>
                        </a:lnSpc>
                        <a:spcAft>
                          <a:spcPts val="0"/>
                        </a:spcAft>
                      </a:pPr>
                      <a:r>
                        <a:rPr lang="ru-RU" sz="1000" dirty="0">
                          <a:latin typeface="Times New Roman"/>
                          <a:ea typeface="Times New Roman"/>
                          <a:cs typeface="Times New Roman"/>
                        </a:rPr>
                        <a:t>Инфекционный гепатит (АД 1)</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615</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14,8</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Calibri"/>
                          <a:ea typeface="Times New Roman"/>
                          <a:cs typeface="Times New Roman"/>
                        </a:rPr>
                        <a:t>12,9</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gn="just">
                        <a:lnSpc>
                          <a:spcPct val="115000"/>
                        </a:lnSpc>
                        <a:spcAft>
                          <a:spcPts val="0"/>
                        </a:spcAft>
                      </a:pPr>
                      <a:r>
                        <a:rPr lang="ru-RU" sz="1000">
                          <a:latin typeface="Times New Roman"/>
                          <a:ea typeface="Times New Roman"/>
                          <a:cs typeface="Times New Roman"/>
                        </a:rPr>
                        <a:t>Парагрипп (ПГ)</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217</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5,2</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4,6</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gn="just">
                        <a:lnSpc>
                          <a:spcPct val="115000"/>
                        </a:lnSpc>
                        <a:spcAft>
                          <a:spcPts val="0"/>
                        </a:spcAft>
                      </a:pPr>
                      <a:r>
                        <a:rPr lang="ru-RU" sz="1000">
                          <a:latin typeface="Times New Roman"/>
                          <a:ea typeface="Times New Roman"/>
                          <a:cs typeface="Times New Roman"/>
                        </a:rPr>
                        <a:t>Папиломатоз</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latin typeface="Times New Roman"/>
                          <a:ea typeface="Times New Roman"/>
                          <a:cs typeface="Times New Roman"/>
                        </a:rPr>
                        <a:t>2</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0,05</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0,04</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gn="just">
                        <a:lnSpc>
                          <a:spcPct val="115000"/>
                        </a:lnSpc>
                        <a:spcAft>
                          <a:spcPts val="0"/>
                        </a:spcAft>
                      </a:pPr>
                      <a:r>
                        <a:rPr lang="ru-RU" sz="1000">
                          <a:latin typeface="Times New Roman"/>
                          <a:ea typeface="Times New Roman"/>
                          <a:cs typeface="Times New Roman"/>
                        </a:rPr>
                        <a:t>Герпесвироз</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latin typeface="Times New Roman"/>
                          <a:ea typeface="Times New Roman"/>
                          <a:cs typeface="Times New Roman"/>
                        </a:rPr>
                        <a:t>4</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0,09</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0,08</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gn="ctr">
                        <a:lnSpc>
                          <a:spcPct val="115000"/>
                        </a:lnSpc>
                        <a:spcAft>
                          <a:spcPts val="0"/>
                        </a:spcAft>
                      </a:pPr>
                      <a:r>
                        <a:rPr lang="en-US" sz="1000" b="1" i="1">
                          <a:latin typeface="Times New Roman"/>
                          <a:ea typeface="Times New Roman"/>
                          <a:cs typeface="Times New Roman"/>
                        </a:rPr>
                        <a:t>n=</a:t>
                      </a:r>
                      <a:r>
                        <a:rPr lang="ru-RU" sz="1000" b="1" i="1">
                          <a:latin typeface="Times New Roman"/>
                          <a:ea typeface="Times New Roman"/>
                          <a:cs typeface="Times New Roman"/>
                        </a:rPr>
                        <a:t>7</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dirty="0" smtClean="0">
                          <a:latin typeface="Times New Roman" pitchFamily="18" charset="0"/>
                          <a:ea typeface="Times New Roman"/>
                          <a:cs typeface="Times New Roman" pitchFamily="18" charset="0"/>
                        </a:rPr>
                        <a:t>4155</a:t>
                      </a:r>
                      <a:endParaRPr lang="ru-RU" sz="1000" b="1" dirty="0">
                        <a:latin typeface="Times New Roman" pitchFamily="18" charset="0"/>
                        <a:ea typeface="Times New Roman"/>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i="1">
                          <a:latin typeface="Times New Roman"/>
                          <a:ea typeface="Times New Roman"/>
                          <a:cs typeface="Times New Roman"/>
                        </a:rPr>
                        <a:t>100</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i="1" dirty="0" smtClean="0">
                          <a:latin typeface="Times New Roman"/>
                          <a:ea typeface="Times New Roman"/>
                          <a:cs typeface="Times New Roman"/>
                        </a:rPr>
                        <a:t>87,8</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671">
                <a:tc gridSpan="4">
                  <a:txBody>
                    <a:bodyPr/>
                    <a:lstStyle/>
                    <a:p>
                      <a:pPr algn="ctr">
                        <a:lnSpc>
                          <a:spcPct val="115000"/>
                        </a:lnSpc>
                        <a:spcAft>
                          <a:spcPts val="0"/>
                        </a:spcAft>
                      </a:pPr>
                      <a:r>
                        <a:rPr lang="ru-RU" sz="1000" b="1" dirty="0">
                          <a:latin typeface="Times New Roman"/>
                          <a:ea typeface="Times New Roman"/>
                          <a:cs typeface="Times New Roman"/>
                        </a:rPr>
                        <a:t>Группа </a:t>
                      </a:r>
                      <a:r>
                        <a:rPr lang="ru-RU" sz="1000" b="1" dirty="0" smtClean="0">
                          <a:latin typeface="Times New Roman"/>
                          <a:ea typeface="Times New Roman"/>
                          <a:cs typeface="Times New Roman"/>
                        </a:rPr>
                        <a:t>2</a:t>
                      </a:r>
                      <a:r>
                        <a:rPr lang="ru-RU" sz="1000" b="0" baseline="0" dirty="0">
                          <a:latin typeface="Calibri"/>
                          <a:ea typeface="Times New Roman"/>
                          <a:cs typeface="Times New Roman"/>
                        </a:rPr>
                        <a:t> </a:t>
                      </a:r>
                      <a:r>
                        <a:rPr lang="ru-RU" sz="1000" b="0" baseline="0" dirty="0" smtClean="0">
                          <a:latin typeface="Calibri"/>
                          <a:ea typeface="Times New Roman"/>
                          <a:cs typeface="Times New Roman"/>
                        </a:rPr>
                        <a:t> </a:t>
                      </a:r>
                      <a:r>
                        <a:rPr lang="ru-RU" sz="1000" b="1" i="1" dirty="0" smtClean="0">
                          <a:latin typeface="Times New Roman"/>
                          <a:ea typeface="Times New Roman"/>
                          <a:cs typeface="Times New Roman"/>
                        </a:rPr>
                        <a:t>Ассоциированные </a:t>
                      </a:r>
                      <a:r>
                        <a:rPr lang="ru-RU" sz="1000" b="1" i="1" dirty="0">
                          <a:latin typeface="Times New Roman"/>
                          <a:ea typeface="Times New Roman"/>
                          <a:cs typeface="Times New Roman"/>
                        </a:rPr>
                        <a:t>вирусные болезни</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258786">
                <a:tc>
                  <a:txBody>
                    <a:bodyPr/>
                    <a:lstStyle/>
                    <a:p>
                      <a:pPr algn="just">
                        <a:lnSpc>
                          <a:spcPct val="115000"/>
                        </a:lnSpc>
                        <a:spcAft>
                          <a:spcPts val="0"/>
                        </a:spcAft>
                      </a:pPr>
                      <a:r>
                        <a:rPr lang="ru-RU" sz="1000" dirty="0">
                          <a:latin typeface="Times New Roman"/>
                          <a:ea typeface="Times New Roman"/>
                          <a:cs typeface="Times New Roman"/>
                        </a:rPr>
                        <a:t>Чума </a:t>
                      </a:r>
                      <a:r>
                        <a:rPr lang="ru-RU" sz="1000" dirty="0" err="1">
                          <a:latin typeface="Times New Roman"/>
                          <a:ea typeface="Times New Roman"/>
                          <a:cs typeface="Times New Roman"/>
                        </a:rPr>
                        <a:t>собак+инфекционный</a:t>
                      </a:r>
                      <a:r>
                        <a:rPr lang="ru-RU" sz="1000" dirty="0">
                          <a:latin typeface="Times New Roman"/>
                          <a:ea typeface="Times New Roman"/>
                          <a:cs typeface="Times New Roman"/>
                        </a:rPr>
                        <a:t> гепатит (ЧС+АД1)</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pitchFamily="18" charset="0"/>
                          <a:ea typeface="Times New Roman"/>
                          <a:cs typeface="Times New Roman" pitchFamily="18" charset="0"/>
                        </a:rPr>
                        <a:t>10</a:t>
                      </a:r>
                      <a:endParaRPr lang="ru-RU" sz="1000" dirty="0">
                        <a:latin typeface="Times New Roman" pitchFamily="18" charset="0"/>
                        <a:ea typeface="Times New Roman"/>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1,8</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0,2</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786">
                <a:tc>
                  <a:txBody>
                    <a:bodyPr/>
                    <a:lstStyle/>
                    <a:p>
                      <a:pPr marL="0" marR="0" indent="0" algn="just" defTabSz="914400" rtl="0" eaLnBrk="1" fontAlgn="auto" latinLnBrk="0" hangingPunct="1">
                        <a:lnSpc>
                          <a:spcPct val="115000"/>
                        </a:lnSpc>
                        <a:spcBef>
                          <a:spcPts val="0"/>
                        </a:spcBef>
                        <a:spcAft>
                          <a:spcPts val="0"/>
                        </a:spcAft>
                        <a:buClrTx/>
                        <a:buSzTx/>
                        <a:buFontTx/>
                        <a:buNone/>
                        <a:tabLst/>
                        <a:defRPr/>
                      </a:pPr>
                      <a:r>
                        <a:rPr lang="ru-RU" sz="1000" dirty="0" smtClean="0">
                          <a:latin typeface="Times New Roman"/>
                          <a:ea typeface="Times New Roman"/>
                          <a:cs typeface="Times New Roman"/>
                        </a:rPr>
                        <a:t>Чума </a:t>
                      </a:r>
                      <a:r>
                        <a:rPr lang="ru-RU" sz="1000" dirty="0" err="1" smtClean="0">
                          <a:latin typeface="Times New Roman"/>
                          <a:ea typeface="Times New Roman"/>
                          <a:cs typeface="Times New Roman"/>
                        </a:rPr>
                        <a:t>собак+парагрипп</a:t>
                      </a:r>
                      <a:r>
                        <a:rPr lang="ru-RU" sz="1000" dirty="0" smtClean="0">
                          <a:latin typeface="Times New Roman"/>
                          <a:ea typeface="Times New Roman"/>
                          <a:cs typeface="Times New Roman"/>
                        </a:rPr>
                        <a:t>(ЧС+ПГ)</a:t>
                      </a:r>
                      <a:endParaRPr lang="ru-RU" sz="1000" dirty="0" smtClean="0">
                        <a:latin typeface="+mn-lt"/>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pitchFamily="18" charset="0"/>
                          <a:ea typeface="Times New Roman"/>
                          <a:cs typeface="Times New Roman" pitchFamily="18" charset="0"/>
                        </a:rPr>
                        <a:t>14</a:t>
                      </a:r>
                      <a:endParaRPr lang="ru-RU" sz="1000" dirty="0">
                        <a:latin typeface="Times New Roman" pitchFamily="18" charset="0"/>
                        <a:ea typeface="Times New Roman"/>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2,5</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0,3</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gn="just">
                        <a:lnSpc>
                          <a:spcPct val="115000"/>
                        </a:lnSpc>
                        <a:spcAft>
                          <a:spcPts val="0"/>
                        </a:spcAft>
                      </a:pPr>
                      <a:r>
                        <a:rPr lang="ru-RU" sz="1000" dirty="0">
                          <a:latin typeface="Times New Roman"/>
                          <a:ea typeface="Times New Roman"/>
                          <a:cs typeface="Times New Roman"/>
                        </a:rPr>
                        <a:t>Чума </a:t>
                      </a:r>
                      <a:r>
                        <a:rPr lang="ru-RU" sz="1000" dirty="0" err="1">
                          <a:latin typeface="Times New Roman"/>
                          <a:ea typeface="Times New Roman"/>
                          <a:cs typeface="Times New Roman"/>
                        </a:rPr>
                        <a:t>собак+аденовироз</a:t>
                      </a:r>
                      <a:r>
                        <a:rPr lang="ru-RU" sz="1000" dirty="0">
                          <a:latin typeface="Times New Roman"/>
                          <a:ea typeface="Times New Roman"/>
                          <a:cs typeface="Times New Roman"/>
                        </a:rPr>
                        <a:t> (ЧС+АД2)</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5</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0,9</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0,1</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gn="just">
                        <a:lnSpc>
                          <a:spcPct val="115000"/>
                        </a:lnSpc>
                        <a:spcAft>
                          <a:spcPts val="0"/>
                        </a:spcAft>
                      </a:pPr>
                      <a:r>
                        <a:rPr lang="ru-RU" sz="1000" dirty="0">
                          <a:latin typeface="Times New Roman"/>
                          <a:ea typeface="Times New Roman"/>
                          <a:cs typeface="Times New Roman"/>
                        </a:rPr>
                        <a:t>Чума </a:t>
                      </a:r>
                      <a:r>
                        <a:rPr lang="ru-RU" sz="1000" dirty="0" err="1">
                          <a:latin typeface="Times New Roman"/>
                          <a:ea typeface="Times New Roman"/>
                          <a:cs typeface="Times New Roman"/>
                        </a:rPr>
                        <a:t>собак+парвовироз</a:t>
                      </a:r>
                      <a:r>
                        <a:rPr lang="ru-RU" sz="1000" dirty="0">
                          <a:latin typeface="Times New Roman"/>
                          <a:ea typeface="Times New Roman"/>
                          <a:cs typeface="Times New Roman"/>
                        </a:rPr>
                        <a:t> (ЧС+ПВЭ)</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67</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11,9</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1,4</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nSpc>
                          <a:spcPct val="115000"/>
                        </a:lnSpc>
                        <a:spcAft>
                          <a:spcPts val="0"/>
                        </a:spcAft>
                      </a:pPr>
                      <a:r>
                        <a:rPr lang="ru-RU" sz="1000">
                          <a:latin typeface="Times New Roman"/>
                          <a:ea typeface="Times New Roman"/>
                          <a:cs typeface="Times New Roman"/>
                        </a:rPr>
                        <a:t>Парвовироз+коронавироз (ПВЭ+КВЭ)</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296</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52,5</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6,3</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gn="just">
                        <a:lnSpc>
                          <a:spcPct val="115000"/>
                        </a:lnSpc>
                        <a:spcAft>
                          <a:spcPts val="0"/>
                        </a:spcAft>
                      </a:pPr>
                      <a:r>
                        <a:rPr lang="ru-RU" sz="1000">
                          <a:latin typeface="Times New Roman"/>
                          <a:ea typeface="Times New Roman"/>
                          <a:cs typeface="Times New Roman"/>
                        </a:rPr>
                        <a:t>Парвовироз+инфекционный гепатит (ПВЭ+АД1)</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40</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7,1</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0,8</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gn="just">
                        <a:lnSpc>
                          <a:spcPct val="115000"/>
                        </a:lnSpc>
                        <a:spcAft>
                          <a:spcPts val="0"/>
                        </a:spcAft>
                      </a:pPr>
                      <a:r>
                        <a:rPr lang="ru-RU" sz="1000">
                          <a:latin typeface="Times New Roman"/>
                          <a:ea typeface="Times New Roman"/>
                          <a:cs typeface="Times New Roman"/>
                        </a:rPr>
                        <a:t>Парагрипп+аденовироз (ПГ+АД2)</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105</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18,6</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2,2</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gn="just">
                        <a:lnSpc>
                          <a:spcPct val="115000"/>
                        </a:lnSpc>
                        <a:spcAft>
                          <a:spcPts val="0"/>
                        </a:spcAft>
                      </a:pPr>
                      <a:r>
                        <a:rPr lang="ru-RU" sz="1000">
                          <a:latin typeface="Times New Roman"/>
                          <a:ea typeface="Times New Roman"/>
                          <a:cs typeface="Times New Roman"/>
                        </a:rPr>
                        <a:t>Чума собак+парвовироз+коронавироз (ЧС+ПВЭ+КВЭ)</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14</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2,4</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0,3</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gn="just">
                        <a:lnSpc>
                          <a:spcPct val="115000"/>
                        </a:lnSpc>
                        <a:spcAft>
                          <a:spcPts val="0"/>
                        </a:spcAft>
                      </a:pPr>
                      <a:r>
                        <a:rPr lang="ru-RU" sz="1000">
                          <a:latin typeface="Times New Roman"/>
                          <a:ea typeface="Times New Roman"/>
                          <a:cs typeface="Times New Roman"/>
                        </a:rPr>
                        <a:t>Чума собак+парагрипп+аденовироз (ЧС+ПГ+АД2)</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8</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1,4</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0,2</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gn="just">
                        <a:lnSpc>
                          <a:spcPct val="115000"/>
                        </a:lnSpc>
                        <a:spcAft>
                          <a:spcPts val="0"/>
                        </a:spcAft>
                      </a:pPr>
                      <a:r>
                        <a:rPr lang="ru-RU" sz="1000">
                          <a:latin typeface="Times New Roman"/>
                          <a:ea typeface="Times New Roman"/>
                          <a:cs typeface="Times New Roman"/>
                        </a:rPr>
                        <a:t>Парагрипп+инфекционныйгепатит+аденовироз (ПГ+АД1+АД2)</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5</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0,9</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dirty="0" smtClean="0">
                          <a:latin typeface="Times New Roman" pitchFamily="18" charset="0"/>
                          <a:cs typeface="Times New Roman" pitchFamily="18" charset="0"/>
                        </a:rPr>
                        <a:t>0,1</a:t>
                      </a:r>
                      <a:endParaRPr lang="ru-RU" sz="1000"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786">
                <a:tc>
                  <a:txBody>
                    <a:bodyPr/>
                    <a:lstStyle/>
                    <a:p>
                      <a:pPr algn="ctr">
                        <a:lnSpc>
                          <a:spcPct val="115000"/>
                        </a:lnSpc>
                        <a:spcAft>
                          <a:spcPts val="0"/>
                        </a:spcAft>
                      </a:pPr>
                      <a:r>
                        <a:rPr lang="en-US" sz="1000" b="1" i="1">
                          <a:latin typeface="Times New Roman"/>
                          <a:ea typeface="Times New Roman"/>
                          <a:cs typeface="Times New Roman"/>
                        </a:rPr>
                        <a:t>n=</a:t>
                      </a:r>
                      <a:r>
                        <a:rPr lang="ru-RU" sz="1000" b="1" i="1">
                          <a:latin typeface="Times New Roman"/>
                          <a:ea typeface="Times New Roman"/>
                          <a:cs typeface="Times New Roman"/>
                        </a:rPr>
                        <a:t>9</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b="1" dirty="0" smtClean="0">
                          <a:latin typeface="Times New Roman" pitchFamily="18" charset="0"/>
                          <a:cs typeface="Times New Roman" pitchFamily="18" charset="0"/>
                        </a:rPr>
                        <a:t>564</a:t>
                      </a:r>
                      <a:endParaRPr lang="ru-RU" sz="1000" b="1"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b="1" dirty="0" smtClean="0">
                          <a:latin typeface="Times New Roman" pitchFamily="18" charset="0"/>
                          <a:cs typeface="Times New Roman" pitchFamily="18" charset="0"/>
                        </a:rPr>
                        <a:t>100</a:t>
                      </a:r>
                      <a:endParaRPr lang="ru-RU" sz="1000" b="1"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000" b="1" dirty="0" smtClean="0">
                          <a:latin typeface="Times New Roman" pitchFamily="18" charset="0"/>
                          <a:cs typeface="Times New Roman" pitchFamily="18" charset="0"/>
                        </a:rPr>
                        <a:t>11,9</a:t>
                      </a:r>
                      <a:endParaRPr lang="ru-RU" sz="1000" b="1" dirty="0">
                        <a:latin typeface="Times New Roman" pitchFamily="18" charset="0"/>
                        <a:cs typeface="Times New Roman" pitchFamily="18" charset="0"/>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671">
                <a:tc gridSpan="4">
                  <a:txBody>
                    <a:bodyPr/>
                    <a:lstStyle/>
                    <a:p>
                      <a:pPr algn="ctr">
                        <a:lnSpc>
                          <a:spcPct val="115000"/>
                        </a:lnSpc>
                        <a:spcAft>
                          <a:spcPts val="0"/>
                        </a:spcAft>
                      </a:pPr>
                      <a:r>
                        <a:rPr lang="ru-RU" sz="1000" b="1" dirty="0">
                          <a:latin typeface="Times New Roman"/>
                          <a:ea typeface="Times New Roman"/>
                          <a:cs typeface="Times New Roman"/>
                        </a:rPr>
                        <a:t>Группа </a:t>
                      </a:r>
                      <a:r>
                        <a:rPr lang="ru-RU" sz="1000" b="1" dirty="0" smtClean="0">
                          <a:latin typeface="Times New Roman"/>
                          <a:ea typeface="Times New Roman"/>
                          <a:cs typeface="Times New Roman"/>
                        </a:rPr>
                        <a:t>3</a:t>
                      </a:r>
                      <a:r>
                        <a:rPr lang="ru-RU" sz="1000" b="0" baseline="0" dirty="0">
                          <a:latin typeface="Calibri"/>
                          <a:ea typeface="Times New Roman"/>
                          <a:cs typeface="Times New Roman"/>
                        </a:rPr>
                        <a:t> </a:t>
                      </a:r>
                      <a:r>
                        <a:rPr lang="ru-RU" sz="1000" b="0" baseline="0" dirty="0" smtClean="0">
                          <a:latin typeface="Calibri"/>
                          <a:ea typeface="Times New Roman"/>
                          <a:cs typeface="Times New Roman"/>
                        </a:rPr>
                        <a:t>  </a:t>
                      </a:r>
                      <a:r>
                        <a:rPr lang="ru-RU" sz="1000" b="1" i="1" dirty="0" smtClean="0">
                          <a:latin typeface="Times New Roman"/>
                          <a:ea typeface="Times New Roman"/>
                          <a:cs typeface="Times New Roman"/>
                        </a:rPr>
                        <a:t>Ассоциированные </a:t>
                      </a:r>
                      <a:r>
                        <a:rPr lang="ru-RU" sz="1000" b="1" i="1" dirty="0">
                          <a:latin typeface="Times New Roman"/>
                          <a:ea typeface="Times New Roman"/>
                          <a:cs typeface="Times New Roman"/>
                        </a:rPr>
                        <a:t>вирусные и бактериальные болезни</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165336">
                <a:tc>
                  <a:txBody>
                    <a:bodyPr/>
                    <a:lstStyle/>
                    <a:p>
                      <a:pPr>
                        <a:lnSpc>
                          <a:spcPct val="115000"/>
                        </a:lnSpc>
                        <a:spcAft>
                          <a:spcPts val="0"/>
                        </a:spcAft>
                      </a:pPr>
                      <a:r>
                        <a:rPr lang="ru-RU" sz="1000">
                          <a:latin typeface="Times New Roman"/>
                          <a:ea typeface="Times New Roman"/>
                          <a:cs typeface="Times New Roman"/>
                        </a:rPr>
                        <a:t>Инфекционный гепатит+лептоспироз</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latin typeface="Times New Roman"/>
                          <a:ea typeface="Times New Roman"/>
                          <a:cs typeface="Times New Roman"/>
                        </a:rPr>
                        <a:t>1</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i="1" dirty="0" smtClean="0">
                          <a:latin typeface="Times New Roman"/>
                          <a:ea typeface="Times New Roman"/>
                          <a:cs typeface="Times New Roman"/>
                        </a:rPr>
                        <a:t>12,5</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0,02</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nSpc>
                          <a:spcPct val="115000"/>
                        </a:lnSpc>
                        <a:spcAft>
                          <a:spcPts val="0"/>
                        </a:spcAft>
                      </a:pPr>
                      <a:r>
                        <a:rPr lang="ru-RU" sz="1000">
                          <a:latin typeface="Times New Roman"/>
                          <a:ea typeface="Times New Roman"/>
                          <a:cs typeface="Times New Roman"/>
                        </a:rPr>
                        <a:t>Аденовироз+отит бактериальный</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latin typeface="Times New Roman"/>
                          <a:ea typeface="Times New Roman"/>
                          <a:cs typeface="Times New Roman"/>
                        </a:rPr>
                        <a:t>3</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i="1" dirty="0" smtClean="0">
                          <a:latin typeface="Times New Roman"/>
                          <a:ea typeface="Times New Roman"/>
                          <a:cs typeface="Times New Roman"/>
                        </a:rPr>
                        <a:t>37,5</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0,06</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nSpc>
                          <a:spcPct val="115000"/>
                        </a:lnSpc>
                        <a:spcAft>
                          <a:spcPts val="0"/>
                        </a:spcAft>
                      </a:pPr>
                      <a:r>
                        <a:rPr lang="ru-RU" sz="1000">
                          <a:latin typeface="Times New Roman"/>
                          <a:ea typeface="Times New Roman"/>
                          <a:cs typeface="Times New Roman"/>
                        </a:rPr>
                        <a:t>Парагрипп+аденовироз+отит бактериальный</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latin typeface="Times New Roman"/>
                          <a:ea typeface="Times New Roman"/>
                          <a:cs typeface="Times New Roman"/>
                        </a:rPr>
                        <a:t>4</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i="1" dirty="0" smtClean="0">
                          <a:latin typeface="Times New Roman"/>
                          <a:ea typeface="Times New Roman"/>
                          <a:cs typeface="Times New Roman"/>
                        </a:rPr>
                        <a:t>50</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0,08</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gn="ctr">
                        <a:lnSpc>
                          <a:spcPct val="115000"/>
                        </a:lnSpc>
                        <a:spcAft>
                          <a:spcPts val="0"/>
                        </a:spcAft>
                      </a:pPr>
                      <a:r>
                        <a:rPr lang="en-US" sz="1000" b="1" i="1">
                          <a:latin typeface="Times New Roman"/>
                          <a:ea typeface="Times New Roman"/>
                          <a:cs typeface="Times New Roman"/>
                        </a:rPr>
                        <a:t>n=</a:t>
                      </a:r>
                      <a:r>
                        <a:rPr lang="ru-RU" sz="1000" b="1" i="1">
                          <a:latin typeface="Times New Roman"/>
                          <a:ea typeface="Times New Roman"/>
                          <a:cs typeface="Times New Roman"/>
                        </a:rPr>
                        <a:t>3</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i="1" dirty="0">
                          <a:latin typeface="Times New Roman"/>
                          <a:ea typeface="Times New Roman"/>
                          <a:cs typeface="Times New Roman"/>
                        </a:rPr>
                        <a:t>8</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i="1" dirty="0">
                          <a:latin typeface="Times New Roman"/>
                          <a:ea typeface="Times New Roman"/>
                          <a:cs typeface="Times New Roman"/>
                        </a:rPr>
                        <a:t>100</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i="1" dirty="0" smtClean="0">
                          <a:latin typeface="Times New Roman"/>
                          <a:ea typeface="Times New Roman"/>
                          <a:cs typeface="Times New Roman"/>
                        </a:rPr>
                        <a:t>0,17</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671">
                <a:tc gridSpan="4">
                  <a:txBody>
                    <a:bodyPr/>
                    <a:lstStyle/>
                    <a:p>
                      <a:pPr algn="ctr">
                        <a:lnSpc>
                          <a:spcPct val="115000"/>
                        </a:lnSpc>
                        <a:spcAft>
                          <a:spcPts val="0"/>
                        </a:spcAft>
                      </a:pPr>
                      <a:r>
                        <a:rPr lang="ru-RU" sz="1000" b="1" dirty="0">
                          <a:latin typeface="Times New Roman"/>
                          <a:ea typeface="Times New Roman"/>
                          <a:cs typeface="Times New Roman"/>
                        </a:rPr>
                        <a:t>Группа </a:t>
                      </a:r>
                      <a:r>
                        <a:rPr lang="ru-RU" sz="1000" b="1" dirty="0" smtClean="0">
                          <a:latin typeface="Times New Roman"/>
                          <a:ea typeface="Times New Roman"/>
                          <a:cs typeface="Times New Roman"/>
                        </a:rPr>
                        <a:t>4</a:t>
                      </a:r>
                      <a:r>
                        <a:rPr lang="ru-RU" sz="1000" b="0" baseline="0" dirty="0">
                          <a:latin typeface="Calibri"/>
                          <a:ea typeface="Times New Roman"/>
                          <a:cs typeface="Times New Roman"/>
                        </a:rPr>
                        <a:t> </a:t>
                      </a:r>
                      <a:r>
                        <a:rPr lang="ru-RU" sz="1000" b="0" baseline="0" dirty="0" smtClean="0">
                          <a:latin typeface="Calibri"/>
                          <a:ea typeface="Times New Roman"/>
                          <a:cs typeface="Times New Roman"/>
                        </a:rPr>
                        <a:t>  </a:t>
                      </a:r>
                      <a:r>
                        <a:rPr lang="ru-RU" sz="1000" b="1" i="1" dirty="0" smtClean="0">
                          <a:latin typeface="Times New Roman"/>
                          <a:ea typeface="Times New Roman"/>
                          <a:cs typeface="Times New Roman"/>
                        </a:rPr>
                        <a:t>Ассоциированные </a:t>
                      </a:r>
                      <a:r>
                        <a:rPr lang="ru-RU" sz="1000" b="1" i="1" dirty="0">
                          <a:latin typeface="Times New Roman"/>
                          <a:ea typeface="Times New Roman"/>
                          <a:cs typeface="Times New Roman"/>
                        </a:rPr>
                        <a:t>вирусные и грибковые  болезни</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165336">
                <a:tc>
                  <a:txBody>
                    <a:bodyPr/>
                    <a:lstStyle/>
                    <a:p>
                      <a:pPr>
                        <a:lnSpc>
                          <a:spcPct val="115000"/>
                        </a:lnSpc>
                        <a:spcAft>
                          <a:spcPts val="0"/>
                        </a:spcAft>
                      </a:pPr>
                      <a:r>
                        <a:rPr lang="ru-RU" sz="1000">
                          <a:latin typeface="Times New Roman"/>
                          <a:ea typeface="Times New Roman"/>
                          <a:cs typeface="Times New Roman"/>
                        </a:rPr>
                        <a:t>Парвовироз+грибковый отит</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latin typeface="Times New Roman"/>
                          <a:ea typeface="Times New Roman"/>
                          <a:cs typeface="Times New Roman"/>
                        </a:rPr>
                        <a:t>3</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i="1" dirty="0" smtClean="0">
                          <a:latin typeface="Times New Roman"/>
                          <a:ea typeface="Times New Roman"/>
                          <a:cs typeface="Times New Roman"/>
                        </a:rPr>
                        <a:t>75</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0,06</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nSpc>
                          <a:spcPct val="115000"/>
                        </a:lnSpc>
                        <a:spcAft>
                          <a:spcPts val="0"/>
                        </a:spcAft>
                      </a:pPr>
                      <a:r>
                        <a:rPr lang="ru-RU" sz="1000">
                          <a:latin typeface="Times New Roman"/>
                          <a:ea typeface="Times New Roman"/>
                          <a:cs typeface="Times New Roman"/>
                        </a:rPr>
                        <a:t>Парвовироз+инфекционныйгепатит+микроспория</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latin typeface="Times New Roman"/>
                          <a:ea typeface="Times New Roman"/>
                          <a:cs typeface="Times New Roman"/>
                        </a:rPr>
                        <a:t>1</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i="1" dirty="0" smtClean="0">
                          <a:latin typeface="Times New Roman"/>
                          <a:ea typeface="Times New Roman"/>
                          <a:cs typeface="Times New Roman"/>
                        </a:rPr>
                        <a:t>25</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smtClean="0">
                          <a:latin typeface="Times New Roman"/>
                          <a:ea typeface="Times New Roman"/>
                          <a:cs typeface="Times New Roman"/>
                        </a:rPr>
                        <a:t>0,02</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36">
                <a:tc>
                  <a:txBody>
                    <a:bodyPr/>
                    <a:lstStyle/>
                    <a:p>
                      <a:pPr algn="ctr">
                        <a:lnSpc>
                          <a:spcPct val="115000"/>
                        </a:lnSpc>
                        <a:spcAft>
                          <a:spcPts val="0"/>
                        </a:spcAft>
                      </a:pPr>
                      <a:r>
                        <a:rPr lang="en-US" sz="1000" b="1" i="1">
                          <a:latin typeface="Times New Roman"/>
                          <a:ea typeface="Times New Roman"/>
                          <a:cs typeface="Times New Roman"/>
                        </a:rPr>
                        <a:t>n=</a:t>
                      </a:r>
                      <a:r>
                        <a:rPr lang="ru-RU" sz="1000" b="1" i="1">
                          <a:latin typeface="Times New Roman"/>
                          <a:ea typeface="Times New Roman"/>
                          <a:cs typeface="Times New Roman"/>
                        </a:rPr>
                        <a:t>2</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i="1" dirty="0">
                          <a:latin typeface="Times New Roman"/>
                          <a:ea typeface="Times New Roman"/>
                          <a:cs typeface="Times New Roman"/>
                        </a:rPr>
                        <a:t>4</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i="1">
                          <a:latin typeface="Times New Roman"/>
                          <a:ea typeface="Times New Roman"/>
                          <a:cs typeface="Times New Roman"/>
                        </a:rPr>
                        <a:t>100</a:t>
                      </a:r>
                      <a:endParaRPr lang="ru-RU" sz="100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i="1" dirty="0" smtClean="0">
                          <a:latin typeface="Times New Roman"/>
                          <a:ea typeface="Times New Roman"/>
                          <a:cs typeface="Times New Roman"/>
                        </a:rPr>
                        <a:t>0,08</a:t>
                      </a:r>
                      <a:endParaRPr lang="ru-RU" sz="1000" dirty="0">
                        <a:latin typeface="Calibri"/>
                        <a:ea typeface="Times New Roman"/>
                        <a:cs typeface="Times New Roman"/>
                      </a:endParaRPr>
                    </a:p>
                  </a:txBody>
                  <a:tcPr marL="31988" marR="319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76899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 name="Объект 2"/>
          <p:cNvGraphicFramePr>
            <a:graphicFrameLocks noChangeAspect="1"/>
          </p:cNvGraphicFramePr>
          <p:nvPr>
            <p:extLst>
              <p:ext uri="{D42A27DB-BD31-4B8C-83A1-F6EECF244321}">
                <p14:modId xmlns:p14="http://schemas.microsoft.com/office/powerpoint/2010/main" val="714252646"/>
              </p:ext>
            </p:extLst>
          </p:nvPr>
        </p:nvGraphicFramePr>
        <p:xfrm>
          <a:off x="107504" y="692696"/>
          <a:ext cx="8928992" cy="6048672"/>
        </p:xfrm>
        <a:graphic>
          <a:graphicData uri="http://schemas.openxmlformats.org/presentationml/2006/ole">
            <mc:AlternateContent xmlns:mc="http://schemas.openxmlformats.org/markup-compatibility/2006">
              <mc:Choice xmlns:v="urn:schemas-microsoft-com:vml" Requires="v">
                <p:oleObj spid="_x0000_s4111" name="Слайд" r:id="rId3" imgW="4570551" imgH="3427315" progId="PowerPoint.Slide.12">
                  <p:embed/>
                </p:oleObj>
              </mc:Choice>
              <mc:Fallback>
                <p:oleObj name="Слайд" r:id="rId3" imgW="4570551" imgH="3427315" progId="PowerPoint.Slide.12">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692696"/>
                        <a:ext cx="8928992" cy="6048672"/>
                      </a:xfrm>
                      <a:prstGeom prst="rect">
                        <a:avLst/>
                      </a:prstGeom>
                      <a:noFill/>
                    </p:spPr>
                  </p:pic>
                </p:oleObj>
              </mc:Fallback>
            </mc:AlternateContent>
          </a:graphicData>
        </a:graphic>
      </p:graphicFrame>
      <p:sp>
        <p:nvSpPr>
          <p:cNvPr id="4" name="Прямоугольник 3"/>
          <p:cNvSpPr/>
          <p:nvPr/>
        </p:nvSpPr>
        <p:spPr>
          <a:xfrm>
            <a:off x="107504" y="116632"/>
            <a:ext cx="8928992" cy="369332"/>
          </a:xfrm>
          <a:prstGeom prst="rect">
            <a:avLst/>
          </a:prstGeom>
        </p:spPr>
        <p:txBody>
          <a:bodyPr wrap="square">
            <a:spAutoFit/>
          </a:bodyPr>
          <a:lstStyle/>
          <a:p>
            <a:pPr algn="ctr"/>
            <a:r>
              <a:rPr lang="ru-RU" b="1" dirty="0">
                <a:latin typeface="Times New Roman" pitchFamily="18" charset="0"/>
                <a:cs typeface="Times New Roman" pitchFamily="18" charset="0"/>
              </a:rPr>
              <a:t>Сезонность ассоциированных вирусных болезней </a:t>
            </a:r>
            <a:r>
              <a:rPr lang="ru-RU" b="1" dirty="0" smtClean="0">
                <a:latin typeface="Times New Roman" pitchFamily="18" charset="0"/>
                <a:cs typeface="Times New Roman" pitchFamily="18" charset="0"/>
              </a:rPr>
              <a:t>собак</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10116449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805866535"/>
              </p:ext>
            </p:extLst>
          </p:nvPr>
        </p:nvGraphicFramePr>
        <p:xfrm>
          <a:off x="457200" y="188640"/>
          <a:ext cx="8507287" cy="6356347"/>
        </p:xfrm>
        <a:graphic>
          <a:graphicData uri="http://schemas.openxmlformats.org/drawingml/2006/table">
            <a:tbl>
              <a:tblPr/>
              <a:tblGrid>
                <a:gridCol w="616680"/>
                <a:gridCol w="719703"/>
                <a:gridCol w="719703"/>
                <a:gridCol w="727528"/>
                <a:gridCol w="1161325"/>
                <a:gridCol w="746566"/>
                <a:gridCol w="705537"/>
                <a:gridCol w="719703"/>
                <a:gridCol w="671819"/>
                <a:gridCol w="665288"/>
                <a:gridCol w="1053435"/>
              </a:tblGrid>
              <a:tr h="274857">
                <a:tc rowSpan="4">
                  <a:txBody>
                    <a:bodyPr/>
                    <a:lstStyle/>
                    <a:p>
                      <a:pPr algn="ctr">
                        <a:lnSpc>
                          <a:spcPct val="115000"/>
                        </a:lnSpc>
                        <a:spcAft>
                          <a:spcPts val="0"/>
                        </a:spcAft>
                      </a:pPr>
                      <a:r>
                        <a:rPr lang="ru-RU" sz="1100" b="1" dirty="0">
                          <a:latin typeface="Times New Roman"/>
                          <a:ea typeface="Calibri"/>
                          <a:cs typeface="Times New Roman"/>
                        </a:rPr>
                        <a:t>№ бирки собаки</a:t>
                      </a: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0">
                  <a:txBody>
                    <a:bodyPr/>
                    <a:lstStyle/>
                    <a:p>
                      <a:pPr algn="ctr">
                        <a:lnSpc>
                          <a:spcPct val="115000"/>
                        </a:lnSpc>
                        <a:spcAft>
                          <a:spcPts val="0"/>
                        </a:spcAft>
                      </a:pPr>
                      <a:r>
                        <a:rPr lang="ru-RU" sz="1100" b="1">
                          <a:latin typeface="Times New Roman"/>
                          <a:ea typeface="Calibri"/>
                          <a:cs typeface="Times New Roman"/>
                        </a:rPr>
                        <a:t>Выделенные патогены инфекционных гастроэнтеритов</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26281">
                <a:tc vMerge="1">
                  <a:txBody>
                    <a:bodyPr/>
                    <a:lstStyle/>
                    <a:p>
                      <a:endParaRPr lang="ru-RU"/>
                    </a:p>
                  </a:txBody>
                  <a:tcPr/>
                </a:tc>
                <a:tc gridSpan="2">
                  <a:txBody>
                    <a:bodyPr/>
                    <a:lstStyle/>
                    <a:p>
                      <a:pPr algn="ctr">
                        <a:lnSpc>
                          <a:spcPct val="115000"/>
                        </a:lnSpc>
                        <a:spcAft>
                          <a:spcPts val="0"/>
                        </a:spcAft>
                      </a:pPr>
                      <a:r>
                        <a:rPr lang="ru-RU" sz="1100" b="1">
                          <a:latin typeface="Times New Roman"/>
                          <a:ea typeface="Calibri"/>
                          <a:cs typeface="Times New Roman"/>
                        </a:rPr>
                        <a:t>Вирусные</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7">
                  <a:txBody>
                    <a:bodyPr/>
                    <a:lstStyle/>
                    <a:p>
                      <a:pPr algn="ctr">
                        <a:lnSpc>
                          <a:spcPct val="115000"/>
                        </a:lnSpc>
                        <a:spcAft>
                          <a:spcPts val="0"/>
                        </a:spcAft>
                      </a:pPr>
                      <a:r>
                        <a:rPr lang="ru-RU" sz="1100" b="1">
                          <a:latin typeface="Times New Roman"/>
                          <a:ea typeface="Calibri"/>
                          <a:cs typeface="Times New Roman"/>
                        </a:rPr>
                        <a:t>Бактериальные</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a:lnSpc>
                          <a:spcPct val="115000"/>
                        </a:lnSpc>
                        <a:spcAft>
                          <a:spcPts val="0"/>
                        </a:spcAft>
                      </a:pPr>
                      <a:r>
                        <a:rPr lang="ru-RU" sz="1100" b="1">
                          <a:latin typeface="Times New Roman"/>
                          <a:ea typeface="Calibri"/>
                          <a:cs typeface="Times New Roman"/>
                        </a:rPr>
                        <a:t>Гельминтозы</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6281">
                <a:tc vMerge="1">
                  <a:txBody>
                    <a:bodyPr/>
                    <a:lstStyle/>
                    <a:p>
                      <a:endParaRPr lang="ru-RU"/>
                    </a:p>
                  </a:txBody>
                  <a:tcPr/>
                </a:tc>
                <a:tc rowSpan="2">
                  <a:txBody>
                    <a:bodyPr/>
                    <a:lstStyle/>
                    <a:p>
                      <a:pPr algn="ctr">
                        <a:lnSpc>
                          <a:spcPct val="115000"/>
                        </a:lnSpc>
                        <a:spcAft>
                          <a:spcPts val="0"/>
                        </a:spcAft>
                      </a:pPr>
                      <a:endParaRPr lang="ru-RU" sz="1100" dirty="0">
                        <a:latin typeface="Calibri"/>
                        <a:ea typeface="Calibri"/>
                        <a:cs typeface="Times New Roman"/>
                      </a:endParaRPr>
                    </a:p>
                    <a:p>
                      <a:pPr algn="ctr">
                        <a:lnSpc>
                          <a:spcPct val="115000"/>
                        </a:lnSpc>
                        <a:spcAft>
                          <a:spcPts val="0"/>
                        </a:spcAft>
                      </a:pPr>
                      <a:r>
                        <a:rPr lang="ru-RU" sz="1100" i="1" dirty="0">
                          <a:latin typeface="Times New Roman"/>
                          <a:ea typeface="Calibri"/>
                          <a:cs typeface="Times New Roman"/>
                        </a:rPr>
                        <a:t>Парво-вирус</a:t>
                      </a: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endParaRPr lang="ru-RU" sz="1100" dirty="0">
                        <a:latin typeface="Calibri"/>
                        <a:ea typeface="Calibri"/>
                        <a:cs typeface="Times New Roman"/>
                      </a:endParaRPr>
                    </a:p>
                    <a:p>
                      <a:pPr algn="ctr">
                        <a:lnSpc>
                          <a:spcPct val="115000"/>
                        </a:lnSpc>
                        <a:spcAft>
                          <a:spcPts val="0"/>
                        </a:spcAft>
                      </a:pPr>
                      <a:r>
                        <a:rPr lang="ru-RU" sz="1100" i="1" dirty="0">
                          <a:latin typeface="Times New Roman"/>
                          <a:ea typeface="Calibri"/>
                          <a:cs typeface="Times New Roman"/>
                        </a:rPr>
                        <a:t>Корона-вирус</a:t>
                      </a: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0"/>
                        </a:spcAft>
                      </a:pPr>
                      <a:r>
                        <a:rPr lang="ru-RU" sz="1100" b="1">
                          <a:latin typeface="Times New Roman"/>
                          <a:ea typeface="Calibri"/>
                          <a:cs typeface="Times New Roman"/>
                        </a:rPr>
                        <a:t>Эшерихиозы</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4">
                  <a:txBody>
                    <a:bodyPr/>
                    <a:lstStyle/>
                    <a:p>
                      <a:pPr algn="ctr">
                        <a:lnSpc>
                          <a:spcPct val="115000"/>
                        </a:lnSpc>
                        <a:spcAft>
                          <a:spcPts val="0"/>
                        </a:spcAft>
                      </a:pPr>
                      <a:r>
                        <a:rPr lang="ru-RU" sz="1100" b="1" dirty="0">
                          <a:latin typeface="Times New Roman"/>
                          <a:ea typeface="Calibri"/>
                          <a:cs typeface="Times New Roman"/>
                        </a:rPr>
                        <a:t>Условно-патогенные </a:t>
                      </a:r>
                      <a:r>
                        <a:rPr lang="ru-RU" sz="1100" b="1" dirty="0" err="1">
                          <a:latin typeface="Times New Roman"/>
                          <a:ea typeface="Calibri"/>
                          <a:cs typeface="Times New Roman"/>
                        </a:rPr>
                        <a:t>энтеробактерии</a:t>
                      </a: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rowSpan="2">
                  <a:txBody>
                    <a:bodyPr/>
                    <a:lstStyle/>
                    <a:p>
                      <a:pPr algn="ctr">
                        <a:lnSpc>
                          <a:spcPct val="115000"/>
                        </a:lnSpc>
                        <a:spcAft>
                          <a:spcPts val="0"/>
                        </a:spcAft>
                      </a:pPr>
                      <a:endParaRPr lang="ru-RU" sz="1100">
                        <a:latin typeface="Calibri"/>
                        <a:ea typeface="Calibri"/>
                        <a:cs typeface="Times New Roman"/>
                      </a:endParaRPr>
                    </a:p>
                    <a:p>
                      <a:pPr algn="ctr">
                        <a:lnSpc>
                          <a:spcPct val="115000"/>
                        </a:lnSpc>
                        <a:spcAft>
                          <a:spcPts val="0"/>
                        </a:spcAft>
                      </a:pPr>
                      <a:r>
                        <a:rPr lang="en-US" sz="1100" i="1">
                          <a:latin typeface="Times New Roman"/>
                          <a:ea typeface="Calibri"/>
                          <a:cs typeface="Times New Roman"/>
                        </a:rPr>
                        <a:t>Toxocara canis</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2563">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en-US" sz="1100" i="1" dirty="0">
                          <a:latin typeface="Times New Roman"/>
                          <a:ea typeface="Calibri"/>
                          <a:cs typeface="Times New Roman"/>
                        </a:rPr>
                        <a:t>E. coli O2</a:t>
                      </a: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i="1" dirty="0" smtClean="0">
                          <a:latin typeface="Times New Roman"/>
                          <a:ea typeface="Calibri"/>
                          <a:cs typeface="Times New Roman"/>
                        </a:rPr>
                        <a:t>E.</a:t>
                      </a:r>
                      <a:r>
                        <a:rPr lang="ru-RU" sz="1100" i="1" baseline="0" dirty="0" smtClean="0">
                          <a:latin typeface="Calibri"/>
                          <a:ea typeface="Calibri"/>
                          <a:cs typeface="Times New Roman"/>
                        </a:rPr>
                        <a:t> </a:t>
                      </a:r>
                      <a:r>
                        <a:rPr lang="en-US" sz="1100" i="1" dirty="0" smtClean="0">
                          <a:latin typeface="Times New Roman"/>
                          <a:ea typeface="Calibri"/>
                          <a:cs typeface="Times New Roman"/>
                        </a:rPr>
                        <a:t>coli </a:t>
                      </a:r>
                      <a:r>
                        <a:rPr lang="en-US" sz="1100" i="1" dirty="0">
                          <a:latin typeface="Times New Roman"/>
                          <a:ea typeface="Calibri"/>
                          <a:cs typeface="Times New Roman"/>
                        </a:rPr>
                        <a:t>O121</a:t>
                      </a: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i="1">
                          <a:latin typeface="Times New Roman"/>
                          <a:ea typeface="Calibri"/>
                          <a:cs typeface="Times New Roman"/>
                        </a:rPr>
                        <a:t>E. coli O8</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i="1">
                          <a:solidFill>
                            <a:srgbClr val="000000"/>
                          </a:solidFill>
                          <a:latin typeface="Times New Roman"/>
                          <a:ea typeface="Calibri"/>
                          <a:cs typeface="Times New Roman"/>
                        </a:rPr>
                        <a:t>Pr. mirabilis</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i="1">
                          <a:solidFill>
                            <a:srgbClr val="000000"/>
                          </a:solidFill>
                          <a:latin typeface="Times New Roman"/>
                          <a:ea typeface="Calibri"/>
                          <a:cs typeface="Times New Roman"/>
                        </a:rPr>
                        <a:t>Pr.</a:t>
                      </a:r>
                      <a:endParaRPr lang="ru-RU" sz="1100">
                        <a:latin typeface="Calibri"/>
                        <a:ea typeface="Calibri"/>
                        <a:cs typeface="Times New Roman"/>
                      </a:endParaRPr>
                    </a:p>
                    <a:p>
                      <a:pPr algn="ctr">
                        <a:lnSpc>
                          <a:spcPct val="115000"/>
                        </a:lnSpc>
                        <a:spcAft>
                          <a:spcPts val="0"/>
                        </a:spcAft>
                      </a:pPr>
                      <a:r>
                        <a:rPr lang="ru-RU" sz="1100" i="1">
                          <a:solidFill>
                            <a:srgbClr val="000000"/>
                          </a:solidFill>
                          <a:latin typeface="Times New Roman"/>
                          <a:ea typeface="Calibri"/>
                          <a:cs typeface="Times New Roman"/>
                        </a:rPr>
                        <a:t>vulgaris</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i="1">
                          <a:solidFill>
                            <a:srgbClr val="000000"/>
                          </a:solidFill>
                          <a:latin typeface="Times New Roman"/>
                          <a:ea typeface="Calibri"/>
                          <a:cs typeface="Times New Roman"/>
                        </a:rPr>
                        <a:t>St</a:t>
                      </a:r>
                      <a:r>
                        <a:rPr lang="en-US" sz="1100" i="1">
                          <a:solidFill>
                            <a:srgbClr val="000000"/>
                          </a:solidFill>
                          <a:latin typeface="Times New Roman"/>
                          <a:ea typeface="Calibri"/>
                          <a:cs typeface="Times New Roman"/>
                        </a:rPr>
                        <a:t>r</a:t>
                      </a:r>
                      <a:r>
                        <a:rPr lang="ru-RU" sz="1100" i="1">
                          <a:solidFill>
                            <a:srgbClr val="000000"/>
                          </a:solidFill>
                          <a:latin typeface="Times New Roman"/>
                          <a:ea typeface="Calibri"/>
                          <a:cs typeface="Times New Roman"/>
                        </a:rPr>
                        <a:t>.</a:t>
                      </a:r>
                      <a:endParaRPr lang="ru-RU" sz="1100">
                        <a:latin typeface="Calibri"/>
                        <a:ea typeface="Calibri"/>
                        <a:cs typeface="Times New Roman"/>
                      </a:endParaRPr>
                    </a:p>
                    <a:p>
                      <a:pPr algn="ctr">
                        <a:lnSpc>
                          <a:spcPct val="115000"/>
                        </a:lnSpc>
                        <a:spcAft>
                          <a:spcPts val="0"/>
                        </a:spcAft>
                      </a:pPr>
                      <a:r>
                        <a:rPr lang="ru-RU" sz="1100" i="1">
                          <a:solidFill>
                            <a:srgbClr val="000000"/>
                          </a:solidFill>
                          <a:latin typeface="Times New Roman"/>
                          <a:ea typeface="Calibri"/>
                          <a:cs typeface="Times New Roman"/>
                        </a:rPr>
                        <a:t>feacalis</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i="1">
                          <a:solidFill>
                            <a:srgbClr val="000000"/>
                          </a:solidFill>
                          <a:latin typeface="Times New Roman"/>
                          <a:ea typeface="Calibri"/>
                          <a:cs typeface="Times New Roman"/>
                        </a:rPr>
                        <a:t>C.</a:t>
                      </a:r>
                      <a:endParaRPr lang="ru-RU" sz="1100">
                        <a:latin typeface="Calibri"/>
                        <a:ea typeface="Calibri"/>
                        <a:cs typeface="Times New Roman"/>
                      </a:endParaRPr>
                    </a:p>
                    <a:p>
                      <a:pPr algn="ctr">
                        <a:lnSpc>
                          <a:spcPct val="115000"/>
                        </a:lnSpc>
                        <a:spcAft>
                          <a:spcPts val="0"/>
                        </a:spcAft>
                      </a:pPr>
                      <a:r>
                        <a:rPr lang="ru-RU" sz="1100" i="1">
                          <a:solidFill>
                            <a:srgbClr val="000000"/>
                          </a:solidFill>
                          <a:latin typeface="Times New Roman"/>
                          <a:ea typeface="Calibri"/>
                          <a:cs typeface="Times New Roman"/>
                        </a:rPr>
                        <a:t>freundii</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r>
              <a:tr h="211900">
                <a:tc>
                  <a:txBody>
                    <a:bodyPr/>
                    <a:lstStyle/>
                    <a:p>
                      <a:pPr algn="ctr">
                        <a:lnSpc>
                          <a:spcPct val="115000"/>
                        </a:lnSpc>
                        <a:spcAft>
                          <a:spcPts val="0"/>
                        </a:spcAft>
                      </a:pPr>
                      <a:r>
                        <a:rPr lang="ru-RU" sz="1100">
                          <a:latin typeface="Times New Roman"/>
                          <a:ea typeface="Calibri"/>
                          <a:cs typeface="Times New Roman"/>
                        </a:rPr>
                        <a:t>9630</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dirty="0">
                          <a:latin typeface="Times New Roman"/>
                          <a:ea typeface="Calibri"/>
                          <a:cs typeface="Times New Roman"/>
                        </a:rPr>
                        <a:t>9645</a:t>
                      </a: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9628</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9633</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9658</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9687</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9685</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9664</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9674</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9650</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9670</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9648</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9654</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9629</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9631</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9680</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6947</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9640</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9668</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00">
                <a:tc>
                  <a:txBody>
                    <a:bodyPr/>
                    <a:lstStyle/>
                    <a:p>
                      <a:pPr algn="ctr">
                        <a:lnSpc>
                          <a:spcPct val="115000"/>
                        </a:lnSpc>
                        <a:spcAft>
                          <a:spcPts val="0"/>
                        </a:spcAft>
                      </a:pPr>
                      <a:r>
                        <a:rPr lang="ru-RU" sz="1100">
                          <a:latin typeface="Times New Roman"/>
                          <a:ea typeface="Calibri"/>
                          <a:cs typeface="Times New Roman"/>
                        </a:rPr>
                        <a:t>9673</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dirty="0">
                          <a:latin typeface="Times New Roman"/>
                          <a:ea typeface="Calibri"/>
                          <a:cs typeface="Times New Roman"/>
                        </a:rPr>
                        <a:t>+</a:t>
                      </a: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8365">
                <a:tc>
                  <a:txBody>
                    <a:bodyPr/>
                    <a:lstStyle/>
                    <a:p>
                      <a:pPr algn="ctr">
                        <a:lnSpc>
                          <a:spcPct val="115000"/>
                        </a:lnSpc>
                        <a:spcAft>
                          <a:spcPts val="0"/>
                        </a:spcAft>
                      </a:pPr>
                      <a:r>
                        <a:rPr lang="en-US" sz="1400" b="1" dirty="0" smtClean="0">
                          <a:latin typeface="Calibri"/>
                          <a:ea typeface="Calibri"/>
                          <a:cs typeface="Times New Roman"/>
                        </a:rPr>
                        <a:t>N=20</a:t>
                      </a:r>
                      <a:endParaRPr lang="ru-RU" sz="1400" b="1"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16</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10</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4</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2</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2</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4</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2</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2</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100" b="1">
                          <a:latin typeface="Times New Roman"/>
                          <a:ea typeface="Calibri"/>
                          <a:cs typeface="Times New Roman"/>
                        </a:rPr>
                        <a:t>3</a:t>
                      </a:r>
                      <a:endParaRPr lang="ru-RU" sz="110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a:latin typeface="Times New Roman"/>
                          <a:ea typeface="Calibri"/>
                          <a:cs typeface="Times New Roman"/>
                        </a:rPr>
                        <a:t>6</a:t>
                      </a:r>
                      <a:endParaRPr lang="ru-RU" sz="1100" dirty="0">
                        <a:latin typeface="Calibri"/>
                        <a:ea typeface="Calibri"/>
                        <a:cs typeface="Times New Roman"/>
                      </a:endParaRPr>
                    </a:p>
                  </a:txBody>
                  <a:tcPr marL="42998" marR="429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545035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4247278388"/>
              </p:ext>
            </p:extLst>
          </p:nvPr>
        </p:nvGraphicFramePr>
        <p:xfrm>
          <a:off x="179512" y="188641"/>
          <a:ext cx="8784972" cy="6912386"/>
        </p:xfrm>
        <a:graphic>
          <a:graphicData uri="http://schemas.openxmlformats.org/drawingml/2006/table">
            <a:tbl>
              <a:tblPr>
                <a:tableStyleId>{8EC20E35-A176-4012-BC5E-935CFFF8708E}</a:tableStyleId>
              </a:tblPr>
              <a:tblGrid>
                <a:gridCol w="1602023"/>
                <a:gridCol w="846249"/>
                <a:gridCol w="1027327"/>
                <a:gridCol w="774870"/>
                <a:gridCol w="774088"/>
                <a:gridCol w="774088"/>
                <a:gridCol w="774088"/>
                <a:gridCol w="774088"/>
                <a:gridCol w="774088"/>
                <a:gridCol w="664063"/>
              </a:tblGrid>
              <a:tr h="270631">
                <a:tc rowSpan="3">
                  <a:txBody>
                    <a:bodyPr/>
                    <a:lstStyle/>
                    <a:p>
                      <a:pPr algn="ctr">
                        <a:lnSpc>
                          <a:spcPct val="150000"/>
                        </a:lnSpc>
                        <a:spcAft>
                          <a:spcPts val="0"/>
                        </a:spcAft>
                      </a:pPr>
                      <a:r>
                        <a:rPr lang="ru-RU" sz="1400" b="1" kern="1200" dirty="0">
                          <a:effectLst/>
                          <a:latin typeface="Times New Roman" pitchFamily="18" charset="0"/>
                          <a:cs typeface="Times New Roman" pitchFamily="18" charset="0"/>
                        </a:rPr>
                        <a:t>Кличка</a:t>
                      </a:r>
                      <a:endParaRPr lang="ru-RU" sz="1400" b="1" dirty="0">
                        <a:effectLst/>
                        <a:latin typeface="Times New Roman" pitchFamily="18" charset="0"/>
                        <a:cs typeface="Times New Roman" pitchFamily="18" charset="0"/>
                      </a:endParaRPr>
                    </a:p>
                    <a:p>
                      <a:pPr algn="ctr">
                        <a:lnSpc>
                          <a:spcPct val="150000"/>
                        </a:lnSpc>
                        <a:spcAft>
                          <a:spcPts val="0"/>
                        </a:spcAft>
                      </a:pPr>
                      <a:r>
                        <a:rPr lang="ru-RU" sz="1400" b="1" kern="1200" dirty="0">
                          <a:effectLst/>
                          <a:latin typeface="Times New Roman" pitchFamily="18" charset="0"/>
                          <a:cs typeface="Times New Roman" pitchFamily="18" charset="0"/>
                        </a:rPr>
                        <a:t>собаки, возраст</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9">
                  <a:txBody>
                    <a:bodyPr/>
                    <a:lstStyle/>
                    <a:p>
                      <a:pPr algn="ctr">
                        <a:lnSpc>
                          <a:spcPct val="150000"/>
                        </a:lnSpc>
                        <a:spcAft>
                          <a:spcPts val="0"/>
                        </a:spcAft>
                      </a:pPr>
                      <a:r>
                        <a:rPr lang="ru-RU" sz="1400" b="1" kern="1200">
                          <a:effectLst/>
                          <a:latin typeface="Times New Roman" pitchFamily="18" charset="0"/>
                          <a:cs typeface="Times New Roman" pitchFamily="18" charset="0"/>
                        </a:rPr>
                        <a:t>Выделенные патогены инфекционных бронхопневмоний</a:t>
                      </a:r>
                      <a:endParaRPr lang="ru-RU" sz="1400" b="1">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06677">
                <a:tc vMerge="1">
                  <a:txBody>
                    <a:bodyPr/>
                    <a:lstStyle/>
                    <a:p>
                      <a:endParaRPr lang="ru-RU"/>
                    </a:p>
                  </a:txBody>
                  <a:tcPr/>
                </a:tc>
                <a:tc gridSpan="2">
                  <a:txBody>
                    <a:bodyPr/>
                    <a:lstStyle/>
                    <a:p>
                      <a:pPr algn="ctr">
                        <a:lnSpc>
                          <a:spcPct val="150000"/>
                        </a:lnSpc>
                        <a:spcAft>
                          <a:spcPts val="0"/>
                        </a:spcAft>
                      </a:pPr>
                      <a:r>
                        <a:rPr lang="ru-RU" sz="1400" b="1" kern="1200" dirty="0">
                          <a:effectLst/>
                          <a:latin typeface="Times New Roman" pitchFamily="18" charset="0"/>
                          <a:cs typeface="Times New Roman" pitchFamily="18" charset="0"/>
                        </a:rPr>
                        <a:t>Вирусные</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tc>
                <a:tc gridSpan="7">
                  <a:txBody>
                    <a:bodyPr/>
                    <a:lstStyle/>
                    <a:p>
                      <a:pPr algn="ctr">
                        <a:lnSpc>
                          <a:spcPct val="150000"/>
                        </a:lnSpc>
                        <a:spcAft>
                          <a:spcPts val="0"/>
                        </a:spcAft>
                      </a:pPr>
                      <a:r>
                        <a:rPr lang="ru-RU" sz="1400" b="1" kern="1200">
                          <a:effectLst/>
                          <a:latin typeface="Times New Roman" pitchFamily="18" charset="0"/>
                          <a:cs typeface="Times New Roman" pitchFamily="18" charset="0"/>
                        </a:rPr>
                        <a:t>Бактериальные</a:t>
                      </a:r>
                      <a:endParaRPr lang="ru-RU" sz="1400" b="1">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391458">
                <a:tc vMerge="1">
                  <a:txBody>
                    <a:bodyPr/>
                    <a:lstStyle/>
                    <a:p>
                      <a:endParaRPr lang="ru-RU"/>
                    </a:p>
                  </a:txBody>
                  <a:tcPr/>
                </a:tc>
                <a:tc>
                  <a:txBody>
                    <a:bodyPr/>
                    <a:lstStyle/>
                    <a:p>
                      <a:pPr algn="ctr">
                        <a:lnSpc>
                          <a:spcPct val="150000"/>
                        </a:lnSpc>
                        <a:spcAft>
                          <a:spcPts val="0"/>
                        </a:spcAft>
                      </a:pPr>
                      <a:r>
                        <a:rPr lang="ru-RU" sz="1400" b="1" kern="1200" dirty="0">
                          <a:effectLst/>
                          <a:latin typeface="Times New Roman" pitchFamily="18" charset="0"/>
                          <a:cs typeface="Times New Roman" pitchFamily="18" charset="0"/>
                        </a:rPr>
                        <a:t>ПГ</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b="1" kern="1200" dirty="0">
                          <a:effectLst/>
                          <a:latin typeface="Times New Roman" pitchFamily="18" charset="0"/>
                          <a:cs typeface="Times New Roman" pitchFamily="18" charset="0"/>
                        </a:rPr>
                        <a:t>АД 2</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b="1" kern="1200" dirty="0" err="1">
                          <a:effectLst/>
                          <a:latin typeface="Times New Roman" pitchFamily="18" charset="0"/>
                          <a:cs typeface="Times New Roman" pitchFamily="18" charset="0"/>
                        </a:rPr>
                        <a:t>Borde-tella</a:t>
                      </a:r>
                      <a:r>
                        <a:rPr lang="ru-RU" sz="1400" b="1" kern="1200" dirty="0">
                          <a:effectLst/>
                          <a:latin typeface="Times New Roman" pitchFamily="18" charset="0"/>
                          <a:cs typeface="Times New Roman" pitchFamily="18" charset="0"/>
                        </a:rPr>
                        <a:t> </a:t>
                      </a:r>
                      <a:r>
                        <a:rPr lang="ru-RU" sz="1400" b="1" kern="1200" dirty="0" err="1">
                          <a:effectLst/>
                          <a:latin typeface="Times New Roman" pitchFamily="18" charset="0"/>
                          <a:cs typeface="Times New Roman" pitchFamily="18" charset="0"/>
                        </a:rPr>
                        <a:t>bronchi-septica</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en-US" sz="1400" b="1" kern="1200" dirty="0">
                          <a:effectLst/>
                          <a:latin typeface="Times New Roman" pitchFamily="18" charset="0"/>
                          <a:cs typeface="Times New Roman" pitchFamily="18" charset="0"/>
                        </a:rPr>
                        <a:t>St. </a:t>
                      </a:r>
                      <a:r>
                        <a:rPr lang="ru-RU" sz="1400" b="1" kern="1200" dirty="0">
                          <a:effectLst/>
                          <a:latin typeface="Times New Roman" pitchFamily="18" charset="0"/>
                          <a:cs typeface="Times New Roman" pitchFamily="18" charset="0"/>
                        </a:rPr>
                        <a:t>а</a:t>
                      </a:r>
                      <a:r>
                        <a:rPr lang="en-US" sz="1400" b="1" kern="1200" dirty="0" err="1">
                          <a:effectLst/>
                          <a:latin typeface="Times New Roman" pitchFamily="18" charset="0"/>
                          <a:cs typeface="Times New Roman" pitchFamily="18" charset="0"/>
                        </a:rPr>
                        <a:t>ure</a:t>
                      </a:r>
                      <a:r>
                        <a:rPr lang="en-US" sz="1400" b="1" kern="1200" dirty="0">
                          <a:effectLst/>
                          <a:latin typeface="Times New Roman" pitchFamily="18" charset="0"/>
                          <a:cs typeface="Times New Roman" pitchFamily="18" charset="0"/>
                        </a:rPr>
                        <a:t>-us</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en-US" sz="1400" b="1" kern="1200" dirty="0">
                          <a:effectLst/>
                          <a:latin typeface="Times New Roman" pitchFamily="18" charset="0"/>
                          <a:cs typeface="Times New Roman" pitchFamily="18" charset="0"/>
                        </a:rPr>
                        <a:t>St. </a:t>
                      </a:r>
                      <a:r>
                        <a:rPr lang="ru-RU" sz="1400" b="1" kern="1200" dirty="0">
                          <a:effectLst/>
                          <a:latin typeface="Times New Roman" pitchFamily="18" charset="0"/>
                          <a:cs typeface="Times New Roman" pitchFamily="18" charset="0"/>
                        </a:rPr>
                        <a:t>е</a:t>
                      </a:r>
                      <a:r>
                        <a:rPr lang="en-US" sz="1400" b="1" kern="1200" dirty="0" err="1">
                          <a:effectLst/>
                          <a:latin typeface="Times New Roman" pitchFamily="18" charset="0"/>
                          <a:cs typeface="Times New Roman" pitchFamily="18" charset="0"/>
                        </a:rPr>
                        <a:t>pider</a:t>
                      </a:r>
                      <a:r>
                        <a:rPr lang="en-US" sz="1400" b="1" kern="1200" dirty="0">
                          <a:effectLst/>
                          <a:latin typeface="Times New Roman" pitchFamily="18" charset="0"/>
                          <a:cs typeface="Times New Roman" pitchFamily="18" charset="0"/>
                        </a:rPr>
                        <a:t>-midis</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en-US" sz="1400" b="1" kern="1200" dirty="0">
                          <a:effectLst/>
                          <a:latin typeface="Times New Roman" pitchFamily="18" charset="0"/>
                          <a:cs typeface="Times New Roman" pitchFamily="18" charset="0"/>
                        </a:rPr>
                        <a:t>Str. </a:t>
                      </a:r>
                      <a:r>
                        <a:rPr lang="ru-RU" sz="1400" b="1" kern="1200" dirty="0">
                          <a:effectLst/>
                          <a:latin typeface="Times New Roman" pitchFamily="18" charset="0"/>
                          <a:cs typeface="Times New Roman" pitchFamily="18" charset="0"/>
                        </a:rPr>
                        <a:t>р</a:t>
                      </a:r>
                      <a:r>
                        <a:rPr lang="en-US" sz="1400" b="1" kern="1200" dirty="0" err="1">
                          <a:effectLst/>
                          <a:latin typeface="Times New Roman" pitchFamily="18" charset="0"/>
                          <a:cs typeface="Times New Roman" pitchFamily="18" charset="0"/>
                        </a:rPr>
                        <a:t>neu-monia</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en-US" sz="1400" b="1" kern="1200" dirty="0" err="1">
                          <a:effectLst/>
                          <a:latin typeface="Times New Roman" pitchFamily="18" charset="0"/>
                          <a:cs typeface="Times New Roman" pitchFamily="18" charset="0"/>
                        </a:rPr>
                        <a:t>Entero-coccus</a:t>
                      </a:r>
                      <a:r>
                        <a:rPr lang="en-US" sz="1400" b="1" kern="1200" dirty="0">
                          <a:effectLst/>
                          <a:latin typeface="Times New Roman" pitchFamily="18" charset="0"/>
                          <a:cs typeface="Times New Roman" pitchFamily="18" charset="0"/>
                        </a:rPr>
                        <a:t> </a:t>
                      </a:r>
                      <a:r>
                        <a:rPr lang="en-US" sz="1400" b="1" kern="1200" dirty="0" err="1">
                          <a:effectLst/>
                          <a:latin typeface="Times New Roman" pitchFamily="18" charset="0"/>
                          <a:cs typeface="Times New Roman" pitchFamily="18" charset="0"/>
                        </a:rPr>
                        <a:t>faeca-lis</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en-US" sz="1400" b="1" kern="1200" dirty="0" err="1">
                          <a:effectLst/>
                          <a:latin typeface="Times New Roman" pitchFamily="18" charset="0"/>
                          <a:cs typeface="Times New Roman" pitchFamily="18" charset="0"/>
                        </a:rPr>
                        <a:t>Entero-bacter</a:t>
                      </a:r>
                      <a:r>
                        <a:rPr lang="en-US" sz="1400" b="1" kern="1200" dirty="0">
                          <a:effectLst/>
                          <a:latin typeface="Times New Roman" pitchFamily="18" charset="0"/>
                          <a:cs typeface="Times New Roman" pitchFamily="18" charset="0"/>
                        </a:rPr>
                        <a:t> cloacae</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en-US" sz="1400" b="1" kern="1200" dirty="0" err="1">
                          <a:effectLst/>
                          <a:latin typeface="Times New Roman" pitchFamily="18" charset="0"/>
                          <a:cs typeface="Times New Roman" pitchFamily="18" charset="0"/>
                        </a:rPr>
                        <a:t>Citro-bacter</a:t>
                      </a:r>
                      <a:r>
                        <a:rPr lang="en-US" sz="1400" b="1" kern="1200" dirty="0">
                          <a:effectLst/>
                          <a:latin typeface="Times New Roman" pitchFamily="18" charset="0"/>
                          <a:cs typeface="Times New Roman" pitchFamily="18" charset="0"/>
                        </a:rPr>
                        <a:t> diver-</a:t>
                      </a:r>
                      <a:r>
                        <a:rPr lang="en-US" sz="1400" b="1" kern="1200" dirty="0" err="1">
                          <a:effectLst/>
                          <a:latin typeface="Times New Roman" pitchFamily="18" charset="0"/>
                          <a:cs typeface="Times New Roman" pitchFamily="18" charset="0"/>
                        </a:rPr>
                        <a:t>sus</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06677">
                <a:tc>
                  <a:txBody>
                    <a:bodyPr/>
                    <a:lstStyle/>
                    <a:p>
                      <a:pPr algn="ctr">
                        <a:lnSpc>
                          <a:spcPct val="150000"/>
                        </a:lnSpc>
                        <a:spcAft>
                          <a:spcPts val="0"/>
                        </a:spcAft>
                      </a:pPr>
                      <a:r>
                        <a:rPr lang="ru-RU" sz="1400" kern="1200">
                          <a:effectLst/>
                          <a:latin typeface="Times New Roman" pitchFamily="18" charset="0"/>
                          <a:cs typeface="Times New Roman" pitchFamily="18" charset="0"/>
                        </a:rPr>
                        <a:t>Жуля</a:t>
                      </a:r>
                      <a:r>
                        <a:rPr lang="en-US" sz="1400" kern="1200">
                          <a:effectLst/>
                          <a:latin typeface="Times New Roman" pitchFamily="18" charset="0"/>
                          <a:cs typeface="Times New Roman" pitchFamily="18" charset="0"/>
                        </a:rPr>
                        <a:t>, 1 </a:t>
                      </a:r>
                      <a:r>
                        <a:rPr lang="ru-RU" sz="1400" kern="1200">
                          <a:effectLst/>
                          <a:latin typeface="Times New Roman" pitchFamily="18" charset="0"/>
                          <a:cs typeface="Times New Roman" pitchFamily="18" charset="0"/>
                        </a:rPr>
                        <a:t>год</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en-US" sz="1400" kern="1200" dirty="0">
                          <a:effectLst/>
                          <a:latin typeface="Times New Roman" pitchFamily="18" charset="0"/>
                          <a:cs typeface="Times New Roman" pitchFamily="18" charset="0"/>
                        </a:rPr>
                        <a:t>+</a:t>
                      </a:r>
                      <a:endParaRPr lang="ru-RU" sz="1400"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en-US"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en-US"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dirty="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en-US"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en-US"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07957">
                <a:tc>
                  <a:txBody>
                    <a:bodyPr/>
                    <a:lstStyle/>
                    <a:p>
                      <a:pPr algn="ctr">
                        <a:lnSpc>
                          <a:spcPct val="150000"/>
                        </a:lnSpc>
                        <a:spcAft>
                          <a:spcPts val="0"/>
                        </a:spcAft>
                      </a:pPr>
                      <a:r>
                        <a:rPr lang="ru-RU" sz="1400" kern="1200">
                          <a:effectLst/>
                          <a:latin typeface="Times New Roman" pitchFamily="18" charset="0"/>
                          <a:cs typeface="Times New Roman" pitchFamily="18" charset="0"/>
                        </a:rPr>
                        <a:t>Байкал</a:t>
                      </a:r>
                      <a:r>
                        <a:rPr lang="en-US" sz="1400" kern="1200">
                          <a:effectLst/>
                          <a:latin typeface="Times New Roman" pitchFamily="18" charset="0"/>
                          <a:cs typeface="Times New Roman" pitchFamily="18" charset="0"/>
                        </a:rPr>
                        <a:t>, </a:t>
                      </a:r>
                      <a:endParaRPr lang="ru-RU" sz="1400">
                        <a:effectLst/>
                        <a:latin typeface="Times New Roman" pitchFamily="18" charset="0"/>
                        <a:cs typeface="Times New Roman" pitchFamily="18" charset="0"/>
                      </a:endParaRPr>
                    </a:p>
                    <a:p>
                      <a:pPr algn="ctr">
                        <a:lnSpc>
                          <a:spcPct val="150000"/>
                        </a:lnSpc>
                        <a:spcAft>
                          <a:spcPts val="0"/>
                        </a:spcAft>
                      </a:pPr>
                      <a:r>
                        <a:rPr lang="en-US" sz="1400" kern="1200">
                          <a:effectLst/>
                          <a:latin typeface="Times New Roman" pitchFamily="18" charset="0"/>
                          <a:cs typeface="Times New Roman" pitchFamily="18" charset="0"/>
                        </a:rPr>
                        <a:t>8 </a:t>
                      </a:r>
                      <a:r>
                        <a:rPr lang="ru-RU" sz="1400" kern="1200">
                          <a:effectLst/>
                          <a:latin typeface="Times New Roman" pitchFamily="18" charset="0"/>
                          <a:cs typeface="Times New Roman" pitchFamily="18" charset="0"/>
                        </a:rPr>
                        <a:t>мес</a:t>
                      </a:r>
                      <a:r>
                        <a:rPr lang="en-US"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dirty="0">
                          <a:effectLst/>
                          <a:latin typeface="Times New Roman" pitchFamily="18" charset="0"/>
                          <a:cs typeface="Times New Roman" pitchFamily="18" charset="0"/>
                        </a:rPr>
                        <a:t>+</a:t>
                      </a:r>
                      <a:endParaRPr lang="ru-RU" sz="1400"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dirty="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06677">
                <a:tc>
                  <a:txBody>
                    <a:bodyPr/>
                    <a:lstStyle/>
                    <a:p>
                      <a:pPr algn="ctr">
                        <a:lnSpc>
                          <a:spcPct val="150000"/>
                        </a:lnSpc>
                        <a:spcAft>
                          <a:spcPts val="0"/>
                        </a:spcAft>
                      </a:pPr>
                      <a:r>
                        <a:rPr lang="ru-RU" sz="1400" kern="1200">
                          <a:effectLst/>
                          <a:latin typeface="Times New Roman" pitchFamily="18" charset="0"/>
                          <a:cs typeface="Times New Roman" pitchFamily="18" charset="0"/>
                        </a:rPr>
                        <a:t>Ганс, 6 мес.</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06677">
                <a:tc>
                  <a:txBody>
                    <a:bodyPr/>
                    <a:lstStyle/>
                    <a:p>
                      <a:pPr algn="ctr">
                        <a:lnSpc>
                          <a:spcPct val="150000"/>
                        </a:lnSpc>
                        <a:spcAft>
                          <a:spcPts val="0"/>
                        </a:spcAft>
                      </a:pPr>
                      <a:r>
                        <a:rPr lang="ru-RU" sz="1400" kern="1200">
                          <a:effectLst/>
                          <a:latin typeface="Times New Roman" pitchFamily="18" charset="0"/>
                          <a:cs typeface="Times New Roman" pitchFamily="18" charset="0"/>
                        </a:rPr>
                        <a:t>Мэри, 9 мес</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dirty="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07957">
                <a:tc>
                  <a:txBody>
                    <a:bodyPr/>
                    <a:lstStyle/>
                    <a:p>
                      <a:pPr algn="ctr">
                        <a:lnSpc>
                          <a:spcPct val="150000"/>
                        </a:lnSpc>
                        <a:spcAft>
                          <a:spcPts val="0"/>
                        </a:spcAft>
                      </a:pPr>
                      <a:r>
                        <a:rPr lang="ru-RU" sz="1400" kern="1200">
                          <a:effectLst/>
                          <a:latin typeface="Times New Roman" pitchFamily="18" charset="0"/>
                          <a:cs typeface="Times New Roman" pitchFamily="18" charset="0"/>
                        </a:rPr>
                        <a:t>Шарик, </a:t>
                      </a:r>
                      <a:endParaRPr lang="ru-RU" sz="1400">
                        <a:effectLst/>
                        <a:latin typeface="Times New Roman" pitchFamily="18" charset="0"/>
                        <a:cs typeface="Times New Roman" pitchFamily="18" charset="0"/>
                      </a:endParaRPr>
                    </a:p>
                    <a:p>
                      <a:pPr algn="ctr">
                        <a:lnSpc>
                          <a:spcPct val="150000"/>
                        </a:lnSpc>
                        <a:spcAft>
                          <a:spcPts val="0"/>
                        </a:spcAft>
                      </a:pPr>
                      <a:r>
                        <a:rPr lang="ru-RU" sz="1400" kern="1200">
                          <a:effectLst/>
                          <a:latin typeface="Times New Roman" pitchFamily="18" charset="0"/>
                          <a:cs typeface="Times New Roman" pitchFamily="18" charset="0"/>
                        </a:rPr>
                        <a:t>11 мес.</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dirty="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dirty="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06677">
                <a:tc>
                  <a:txBody>
                    <a:bodyPr/>
                    <a:lstStyle/>
                    <a:p>
                      <a:pPr algn="ctr">
                        <a:lnSpc>
                          <a:spcPct val="150000"/>
                        </a:lnSpc>
                        <a:spcAft>
                          <a:spcPts val="0"/>
                        </a:spcAft>
                      </a:pPr>
                      <a:r>
                        <a:rPr lang="ru-RU" sz="1400" kern="1200">
                          <a:effectLst/>
                          <a:latin typeface="Times New Roman" pitchFamily="18" charset="0"/>
                          <a:cs typeface="Times New Roman" pitchFamily="18" charset="0"/>
                        </a:rPr>
                        <a:t>Грэй, 1 год</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06677">
                <a:tc>
                  <a:txBody>
                    <a:bodyPr/>
                    <a:lstStyle/>
                    <a:p>
                      <a:pPr algn="ctr">
                        <a:lnSpc>
                          <a:spcPct val="150000"/>
                        </a:lnSpc>
                        <a:spcAft>
                          <a:spcPts val="0"/>
                        </a:spcAft>
                      </a:pPr>
                      <a:r>
                        <a:rPr lang="ru-RU" sz="1400" kern="1200">
                          <a:effectLst/>
                          <a:latin typeface="Times New Roman" pitchFamily="18" charset="0"/>
                          <a:cs typeface="Times New Roman" pitchFamily="18" charset="0"/>
                        </a:rPr>
                        <a:t>Дик, 7 мес.</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dirty="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06677">
                <a:tc>
                  <a:txBody>
                    <a:bodyPr/>
                    <a:lstStyle/>
                    <a:p>
                      <a:pPr algn="ctr">
                        <a:lnSpc>
                          <a:spcPct val="150000"/>
                        </a:lnSpc>
                        <a:spcAft>
                          <a:spcPts val="0"/>
                        </a:spcAft>
                      </a:pPr>
                      <a:r>
                        <a:rPr lang="ru-RU" sz="1400" kern="1200">
                          <a:effectLst/>
                          <a:latin typeface="Times New Roman" pitchFamily="18" charset="0"/>
                          <a:cs typeface="Times New Roman" pitchFamily="18" charset="0"/>
                        </a:rPr>
                        <a:t>Белка, 8 мес.</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dirty="0">
                          <a:effectLst/>
                          <a:latin typeface="Times New Roman" pitchFamily="18" charset="0"/>
                          <a:cs typeface="Times New Roman" pitchFamily="18" charset="0"/>
                        </a:rPr>
                        <a:t>+</a:t>
                      </a:r>
                      <a:endParaRPr lang="ru-RU" sz="1400"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dirty="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07957">
                <a:tc>
                  <a:txBody>
                    <a:bodyPr/>
                    <a:lstStyle/>
                    <a:p>
                      <a:pPr algn="ctr">
                        <a:lnSpc>
                          <a:spcPct val="150000"/>
                        </a:lnSpc>
                        <a:spcAft>
                          <a:spcPts val="0"/>
                        </a:spcAft>
                      </a:pPr>
                      <a:r>
                        <a:rPr lang="ru-RU" sz="1400" kern="1200">
                          <a:effectLst/>
                          <a:latin typeface="Times New Roman" pitchFamily="18" charset="0"/>
                          <a:cs typeface="Times New Roman" pitchFamily="18" charset="0"/>
                        </a:rPr>
                        <a:t>Сарма, </a:t>
                      </a:r>
                      <a:endParaRPr lang="ru-RU" sz="1400">
                        <a:effectLst/>
                        <a:latin typeface="Times New Roman" pitchFamily="18" charset="0"/>
                        <a:cs typeface="Times New Roman" pitchFamily="18" charset="0"/>
                      </a:endParaRPr>
                    </a:p>
                    <a:p>
                      <a:pPr algn="ctr">
                        <a:lnSpc>
                          <a:spcPct val="150000"/>
                        </a:lnSpc>
                        <a:spcAft>
                          <a:spcPts val="0"/>
                        </a:spcAft>
                      </a:pPr>
                      <a:r>
                        <a:rPr lang="ru-RU" sz="1400" kern="1200">
                          <a:effectLst/>
                          <a:latin typeface="Times New Roman" pitchFamily="18" charset="0"/>
                          <a:cs typeface="Times New Roman" pitchFamily="18" charset="0"/>
                        </a:rPr>
                        <a:t>10 мес.</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dirty="0">
                          <a:effectLst/>
                          <a:latin typeface="Times New Roman" pitchFamily="18" charset="0"/>
                          <a:cs typeface="Times New Roman" pitchFamily="18" charset="0"/>
                        </a:rPr>
                        <a:t>+</a:t>
                      </a:r>
                      <a:endParaRPr lang="ru-RU" sz="1400"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dirty="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06677">
                <a:tc>
                  <a:txBody>
                    <a:bodyPr/>
                    <a:lstStyle/>
                    <a:p>
                      <a:pPr algn="ctr">
                        <a:lnSpc>
                          <a:spcPct val="150000"/>
                        </a:lnSpc>
                        <a:spcAft>
                          <a:spcPts val="0"/>
                        </a:spcAft>
                      </a:pPr>
                      <a:r>
                        <a:rPr lang="ru-RU" sz="1400" kern="1200">
                          <a:effectLst/>
                          <a:latin typeface="Times New Roman" pitchFamily="18" charset="0"/>
                          <a:cs typeface="Times New Roman" pitchFamily="18" charset="0"/>
                        </a:rPr>
                        <a:t>Умка, 9 мес.</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dirty="0">
                          <a:effectLst/>
                          <a:latin typeface="Times New Roman" pitchFamily="18" charset="0"/>
                          <a:cs typeface="Times New Roman" pitchFamily="18" charset="0"/>
                        </a:rPr>
                        <a:t>+</a:t>
                      </a:r>
                      <a:endParaRPr lang="ru-RU" sz="1400"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dirty="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06677">
                <a:tc>
                  <a:txBody>
                    <a:bodyPr/>
                    <a:lstStyle/>
                    <a:p>
                      <a:pPr algn="ctr">
                        <a:lnSpc>
                          <a:spcPct val="150000"/>
                        </a:lnSpc>
                        <a:spcAft>
                          <a:spcPts val="0"/>
                        </a:spcAft>
                      </a:pPr>
                      <a:r>
                        <a:rPr lang="ru-RU" sz="1400" kern="1200">
                          <a:effectLst/>
                          <a:latin typeface="Times New Roman" pitchFamily="18" charset="0"/>
                          <a:cs typeface="Times New Roman" pitchFamily="18" charset="0"/>
                        </a:rPr>
                        <a:t>Батон, 1 год</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kern="12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dirty="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dirty="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1400" dirty="0">
                        <a:effectLst/>
                        <a:latin typeface="Times New Roman" pitchFamily="18" charset="0"/>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06677">
                <a:tc>
                  <a:txBody>
                    <a:bodyPr/>
                    <a:lstStyle/>
                    <a:p>
                      <a:pPr algn="ctr">
                        <a:lnSpc>
                          <a:spcPct val="150000"/>
                        </a:lnSpc>
                        <a:spcAft>
                          <a:spcPts val="0"/>
                        </a:spcAft>
                      </a:pPr>
                      <a:r>
                        <a:rPr lang="en-US" sz="1400" b="1" dirty="0">
                          <a:effectLst/>
                        </a:rPr>
                        <a:t>N=11</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b="1" kern="1200" dirty="0">
                          <a:effectLst/>
                          <a:latin typeface="Times New Roman" pitchFamily="18" charset="0"/>
                          <a:cs typeface="Times New Roman" pitchFamily="18" charset="0"/>
                        </a:rPr>
                        <a:t>7</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b="1" kern="1200" dirty="0">
                          <a:effectLst/>
                          <a:latin typeface="Times New Roman" pitchFamily="18" charset="0"/>
                          <a:cs typeface="Times New Roman" pitchFamily="18" charset="0"/>
                        </a:rPr>
                        <a:t>9</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b="1" kern="1200" dirty="0">
                          <a:effectLst/>
                          <a:latin typeface="Times New Roman" pitchFamily="18" charset="0"/>
                          <a:cs typeface="Times New Roman" pitchFamily="18" charset="0"/>
                        </a:rPr>
                        <a:t>9</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b="1" kern="1200" dirty="0">
                          <a:effectLst/>
                          <a:latin typeface="Times New Roman" pitchFamily="18" charset="0"/>
                          <a:cs typeface="Times New Roman" pitchFamily="18" charset="0"/>
                        </a:rPr>
                        <a:t>7</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b="1" kern="1200" dirty="0">
                          <a:effectLst/>
                          <a:latin typeface="Times New Roman" pitchFamily="18" charset="0"/>
                          <a:cs typeface="Times New Roman" pitchFamily="18" charset="0"/>
                        </a:rPr>
                        <a:t>3</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b="1" kern="1200" dirty="0">
                          <a:effectLst/>
                          <a:latin typeface="Times New Roman" pitchFamily="18" charset="0"/>
                          <a:cs typeface="Times New Roman" pitchFamily="18" charset="0"/>
                        </a:rPr>
                        <a:t>4</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b="1" kern="1200" dirty="0">
                          <a:effectLst/>
                          <a:latin typeface="Times New Roman" pitchFamily="18" charset="0"/>
                          <a:cs typeface="Times New Roman" pitchFamily="18" charset="0"/>
                        </a:rPr>
                        <a:t>3</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b="1" kern="1200" dirty="0">
                          <a:effectLst/>
                          <a:latin typeface="Times New Roman" pitchFamily="18" charset="0"/>
                          <a:cs typeface="Times New Roman" pitchFamily="18" charset="0"/>
                        </a:rPr>
                        <a:t>2</a:t>
                      </a:r>
                      <a:endParaRPr lang="ru-RU" sz="1400" b="1" dirty="0">
                        <a:effectLst/>
                        <a:latin typeface="Times New Roman" pitchFamily="18" charset="0"/>
                        <a:ea typeface="Times New Roman"/>
                        <a:cs typeface="Times New Roman" pitchFamily="18" charset="0"/>
                      </a:endParaRPr>
                    </a:p>
                  </a:txBody>
                  <a:tcPr marL="25985" marR="25985" marT="57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Aft>
                          <a:spcPts val="0"/>
                        </a:spcAft>
                      </a:pPr>
                      <a:r>
                        <a:rPr lang="ru-RU" sz="1400" b="1" kern="1200" dirty="0">
                          <a:effectLst/>
                          <a:latin typeface="Times New Roman" pitchFamily="18" charset="0"/>
                          <a:cs typeface="Times New Roman" pitchFamily="18" charset="0"/>
                        </a:rPr>
                        <a:t>4</a:t>
                      </a:r>
                      <a:endParaRPr lang="ru-RU" sz="1400" b="1" dirty="0">
                        <a:effectLst/>
                        <a:latin typeface="Times New Roman" pitchFamily="18" charset="0"/>
                        <a:ea typeface="Times New Roman"/>
                        <a:cs typeface="Times New Roman"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29650287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 name="Объект 2"/>
          <p:cNvGraphicFramePr>
            <a:graphicFrameLocks/>
          </p:cNvGraphicFramePr>
          <p:nvPr>
            <p:extLst>
              <p:ext uri="{D42A27DB-BD31-4B8C-83A1-F6EECF244321}">
                <p14:modId xmlns:p14="http://schemas.microsoft.com/office/powerpoint/2010/main" val="509115842"/>
              </p:ext>
            </p:extLst>
          </p:nvPr>
        </p:nvGraphicFramePr>
        <p:xfrm>
          <a:off x="179512" y="1124744"/>
          <a:ext cx="8806439" cy="5616624"/>
        </p:xfrm>
        <a:graphic>
          <a:graphicData uri="http://schemas.openxmlformats.org/presentationml/2006/ole">
            <mc:AlternateContent xmlns:mc="http://schemas.openxmlformats.org/markup-compatibility/2006">
              <mc:Choice xmlns:v="urn:schemas-microsoft-com:vml" Requires="v">
                <p:oleObj spid="_x0000_s6160" name="Диаграмма" r:id="rId3" imgW="4974767" imgH="3859102" progId="Excel.Chart.8">
                  <p:embed/>
                </p:oleObj>
              </mc:Choice>
              <mc:Fallback>
                <p:oleObj name="Диаграмма" r:id="rId3" imgW="4974767" imgH="3859102" progId="Excel.Chart.8">
                  <p:embed/>
                  <p:pic>
                    <p:nvPicPr>
                      <p:cNvPr id="0" name="Диаграмма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124744"/>
                        <a:ext cx="8806439" cy="5616624"/>
                      </a:xfrm>
                      <a:prstGeom prst="rect">
                        <a:avLst/>
                      </a:prstGeom>
                      <a:noFill/>
                    </p:spPr>
                  </p:pic>
                </p:oleObj>
              </mc:Fallback>
            </mc:AlternateContent>
          </a:graphicData>
        </a:graphic>
      </p:graphicFrame>
      <p:sp>
        <p:nvSpPr>
          <p:cNvPr id="4" name="Rectangle 3"/>
          <p:cNvSpPr>
            <a:spLocks noChangeArrowheads="1"/>
          </p:cNvSpPr>
          <p:nvPr/>
        </p:nvSpPr>
        <p:spPr bwMode="auto">
          <a:xfrm>
            <a:off x="0" y="38576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5" name="Прямоугольник 4"/>
          <p:cNvSpPr/>
          <p:nvPr/>
        </p:nvSpPr>
        <p:spPr>
          <a:xfrm>
            <a:off x="272983" y="404664"/>
            <a:ext cx="8712968" cy="646331"/>
          </a:xfrm>
          <a:prstGeom prst="rect">
            <a:avLst/>
          </a:prstGeom>
        </p:spPr>
        <p:txBody>
          <a:bodyPr wrap="square">
            <a:spAutoFit/>
          </a:bodyPr>
          <a:lstStyle/>
          <a:p>
            <a:pPr algn="ctr"/>
            <a:r>
              <a:rPr lang="ru-RU" b="1" dirty="0" err="1">
                <a:latin typeface="Times New Roman" pitchFamily="18" charset="0"/>
                <a:cs typeface="Times New Roman" pitchFamily="18" charset="0"/>
              </a:rPr>
              <a:t>Антибиотикочувствительность</a:t>
            </a:r>
            <a:r>
              <a:rPr lang="ru-RU" b="1" dirty="0">
                <a:latin typeface="Times New Roman" pitchFamily="18" charset="0"/>
                <a:cs typeface="Times New Roman" pitchFamily="18" charset="0"/>
              </a:rPr>
              <a:t> бактерий, входящих в состав ассоциаций при вирусно-бактериальных гастроэнтеритах</a:t>
            </a:r>
          </a:p>
        </p:txBody>
      </p:sp>
    </p:spTree>
    <p:extLst>
      <p:ext uri="{BB962C8B-B14F-4D97-AF65-F5344CB8AC3E}">
        <p14:creationId xmlns:p14="http://schemas.microsoft.com/office/powerpoint/2010/main" val="25186391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l="32518" t="20628" r="18948" b="15411"/>
          <a:stretch>
            <a:fillRect/>
          </a:stretch>
        </p:blipFill>
        <p:spPr bwMode="auto">
          <a:xfrm>
            <a:off x="683568" y="836712"/>
            <a:ext cx="7992888" cy="590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179512" y="248261"/>
            <a:ext cx="8712968" cy="646331"/>
          </a:xfrm>
          <a:prstGeom prst="rect">
            <a:avLst/>
          </a:prstGeom>
        </p:spPr>
        <p:txBody>
          <a:bodyPr wrap="square">
            <a:spAutoFit/>
          </a:bodyPr>
          <a:lstStyle/>
          <a:p>
            <a:pPr algn="ctr"/>
            <a:r>
              <a:rPr lang="ru-RU" b="1" dirty="0" err="1">
                <a:latin typeface="Times New Roman" pitchFamily="18" charset="0"/>
                <a:cs typeface="Times New Roman" pitchFamily="18" charset="0"/>
              </a:rPr>
              <a:t>Антибиотикочувствительность</a:t>
            </a:r>
            <a:r>
              <a:rPr lang="ru-RU" b="1" dirty="0">
                <a:latin typeface="Times New Roman" pitchFamily="18" charset="0"/>
                <a:cs typeface="Times New Roman" pitchFamily="18" charset="0"/>
              </a:rPr>
              <a:t> бактерий, входящих в состав ассоциаций вирусно-бактериальных бронхопневмоний</a:t>
            </a:r>
          </a:p>
        </p:txBody>
      </p:sp>
    </p:spTree>
    <p:extLst>
      <p:ext uri="{BB962C8B-B14F-4D97-AF65-F5344CB8AC3E}">
        <p14:creationId xmlns:p14="http://schemas.microsoft.com/office/powerpoint/2010/main" val="13584178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1962365681"/>
              </p:ext>
            </p:extLst>
          </p:nvPr>
        </p:nvGraphicFramePr>
        <p:xfrm>
          <a:off x="251520" y="896631"/>
          <a:ext cx="8712967" cy="5319759"/>
        </p:xfrm>
        <a:graphic>
          <a:graphicData uri="http://schemas.openxmlformats.org/drawingml/2006/table">
            <a:tbl>
              <a:tblPr firstRow="1" firstCol="1" bandRow="1">
                <a:tableStyleId>{2D5ABB26-0587-4C30-8999-92F81FD0307C}</a:tableStyleId>
              </a:tblPr>
              <a:tblGrid>
                <a:gridCol w="503332"/>
                <a:gridCol w="2754205"/>
                <a:gridCol w="1027861"/>
                <a:gridCol w="1100270"/>
                <a:gridCol w="1600955"/>
                <a:gridCol w="1726344"/>
              </a:tblGrid>
              <a:tr h="1159239">
                <a:tc>
                  <a:txBody>
                    <a:bodyPr/>
                    <a:lstStyle/>
                    <a:p>
                      <a:pPr algn="ctr">
                        <a:lnSpc>
                          <a:spcPct val="150000"/>
                        </a:lnSpc>
                        <a:spcAft>
                          <a:spcPts val="0"/>
                        </a:spcAft>
                      </a:pPr>
                      <a:r>
                        <a:rPr lang="ru-RU" sz="1400" dirty="0">
                          <a:effectLst/>
                          <a:latin typeface="Times New Roman" pitchFamily="18" charset="0"/>
                          <a:cs typeface="Times New Roman" pitchFamily="18" charset="0"/>
                        </a:rPr>
                        <a:t>№ п/п</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dirty="0">
                          <a:effectLst/>
                          <a:latin typeface="Times New Roman" pitchFamily="18" charset="0"/>
                          <a:cs typeface="Times New Roman" pitchFamily="18" charset="0"/>
                        </a:rPr>
                        <a:t>Показатели</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Ед. измерения</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Норма</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Ассоциированные вирусные гастроэнтериты</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Ассоциированные вирусные бронхопневмонии</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9666">
                <a:tc>
                  <a:txBody>
                    <a:bodyPr/>
                    <a:lstStyle/>
                    <a:p>
                      <a:pPr algn="just">
                        <a:lnSpc>
                          <a:spcPct val="150000"/>
                        </a:lnSpc>
                        <a:spcAft>
                          <a:spcPts val="0"/>
                        </a:spcAft>
                      </a:pPr>
                      <a:r>
                        <a:rPr lang="ru-RU" sz="1400" dirty="0">
                          <a:effectLst/>
                          <a:latin typeface="Times New Roman" pitchFamily="18" charset="0"/>
                          <a:cs typeface="Times New Roman" pitchFamily="18" charset="0"/>
                        </a:rPr>
                        <a:t>1</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400" dirty="0">
                          <a:effectLst/>
                          <a:latin typeface="Times New Roman" pitchFamily="18" charset="0"/>
                          <a:cs typeface="Times New Roman" pitchFamily="18" charset="0"/>
                        </a:rPr>
                        <a:t>Уровень лейкоцитов в крови (</a:t>
                      </a:r>
                      <a:r>
                        <a:rPr lang="en-US" sz="1400" dirty="0">
                          <a:effectLst/>
                          <a:latin typeface="Times New Roman" pitchFamily="18" charset="0"/>
                          <a:cs typeface="Times New Roman" pitchFamily="18" charset="0"/>
                        </a:rPr>
                        <a:t>WBC</a:t>
                      </a:r>
                      <a:r>
                        <a:rPr lang="ru-RU" sz="1400" dirty="0">
                          <a:effectLst/>
                          <a:latin typeface="Times New Roman" pitchFamily="18" charset="0"/>
                          <a:cs typeface="Times New Roman" pitchFamily="18" charset="0"/>
                        </a:rPr>
                        <a:t>)</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dirty="0">
                          <a:effectLst/>
                          <a:latin typeface="Times New Roman" pitchFamily="18" charset="0"/>
                          <a:cs typeface="Times New Roman" pitchFamily="18" charset="0"/>
                        </a:rPr>
                        <a:t>6-17</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dirty="0">
                          <a:effectLst/>
                          <a:latin typeface="Times New Roman" pitchFamily="18" charset="0"/>
                          <a:cs typeface="Times New Roman" pitchFamily="18" charset="0"/>
                        </a:rPr>
                        <a:t>12,16±1,31</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1400">
                          <a:effectLst/>
                          <a:latin typeface="Times New Roman" pitchFamily="18" charset="0"/>
                          <a:cs typeface="Times New Roman" pitchFamily="18" charset="0"/>
                        </a:rPr>
                        <a:t>14,27±1,14**</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9666">
                <a:tc>
                  <a:txBody>
                    <a:bodyPr/>
                    <a:lstStyle/>
                    <a:p>
                      <a:pPr algn="just">
                        <a:lnSpc>
                          <a:spcPct val="150000"/>
                        </a:lnSpc>
                        <a:spcAft>
                          <a:spcPts val="0"/>
                        </a:spcAft>
                      </a:pPr>
                      <a:r>
                        <a:rPr lang="ru-RU" sz="1400">
                          <a:effectLst/>
                          <a:latin typeface="Times New Roman" pitchFamily="18" charset="0"/>
                          <a:cs typeface="Times New Roman" pitchFamily="18" charset="0"/>
                        </a:rPr>
                        <a:t>2</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400">
                          <a:effectLst/>
                          <a:latin typeface="Times New Roman" pitchFamily="18" charset="0"/>
                          <a:cs typeface="Times New Roman" pitchFamily="18" charset="0"/>
                        </a:rPr>
                        <a:t>Уровень лимфоцитов в крови (</a:t>
                      </a:r>
                      <a:r>
                        <a:rPr lang="en-US" sz="1400">
                          <a:effectLst/>
                          <a:latin typeface="Times New Roman" pitchFamily="18" charset="0"/>
                          <a:cs typeface="Times New Roman" pitchFamily="18" charset="0"/>
                        </a:rPr>
                        <a:t>LUM</a:t>
                      </a:r>
                      <a:r>
                        <a:rPr lang="ru-RU" sz="14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0,8-5,1</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dirty="0">
                          <a:effectLst/>
                          <a:latin typeface="Times New Roman" pitchFamily="18" charset="0"/>
                          <a:cs typeface="Times New Roman" pitchFamily="18" charset="0"/>
                        </a:rPr>
                        <a:t>3,26±0,45**</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1400">
                          <a:effectLst/>
                          <a:latin typeface="Times New Roman" pitchFamily="18" charset="0"/>
                          <a:cs typeface="Times New Roman" pitchFamily="18" charset="0"/>
                        </a:rPr>
                        <a:t>4,38±0,42***</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9666">
                <a:tc>
                  <a:txBody>
                    <a:bodyPr/>
                    <a:lstStyle/>
                    <a:p>
                      <a:pPr algn="just">
                        <a:lnSpc>
                          <a:spcPct val="150000"/>
                        </a:lnSpc>
                        <a:spcAft>
                          <a:spcPts val="0"/>
                        </a:spcAft>
                      </a:pPr>
                      <a:r>
                        <a:rPr lang="ru-RU" sz="1400">
                          <a:effectLst/>
                          <a:latin typeface="Times New Roman" pitchFamily="18" charset="0"/>
                          <a:cs typeface="Times New Roman" pitchFamily="18" charset="0"/>
                        </a:rPr>
                        <a:t>3</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400">
                          <a:effectLst/>
                          <a:latin typeface="Times New Roman" pitchFamily="18" charset="0"/>
                          <a:cs typeface="Times New Roman" pitchFamily="18" charset="0"/>
                        </a:rPr>
                        <a:t>Уровень средних клеток в крови (</a:t>
                      </a:r>
                      <a:r>
                        <a:rPr lang="en-US" sz="1400">
                          <a:effectLst/>
                          <a:latin typeface="Times New Roman" pitchFamily="18" charset="0"/>
                          <a:cs typeface="Times New Roman" pitchFamily="18" charset="0"/>
                        </a:rPr>
                        <a:t>MID</a:t>
                      </a:r>
                      <a:r>
                        <a:rPr lang="ru-RU" sz="14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0-1,8</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dirty="0">
                          <a:effectLst/>
                          <a:latin typeface="Times New Roman" pitchFamily="18" charset="0"/>
                          <a:cs typeface="Times New Roman" pitchFamily="18" charset="0"/>
                        </a:rPr>
                        <a:t>1,2±0,09</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1400" dirty="0">
                          <a:effectLst/>
                          <a:latin typeface="Times New Roman" pitchFamily="18" charset="0"/>
                          <a:cs typeface="Times New Roman" pitchFamily="18" charset="0"/>
                        </a:rPr>
                        <a:t>1,12±0,12***</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9666">
                <a:tc>
                  <a:txBody>
                    <a:bodyPr/>
                    <a:lstStyle/>
                    <a:p>
                      <a:pPr algn="just">
                        <a:lnSpc>
                          <a:spcPct val="150000"/>
                        </a:lnSpc>
                        <a:spcAft>
                          <a:spcPts val="0"/>
                        </a:spcAft>
                      </a:pPr>
                      <a:r>
                        <a:rPr lang="ru-RU" sz="1400">
                          <a:effectLst/>
                          <a:latin typeface="Times New Roman" pitchFamily="18" charset="0"/>
                          <a:cs typeface="Times New Roman" pitchFamily="18" charset="0"/>
                        </a:rPr>
                        <a:t>4</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400">
                          <a:effectLst/>
                          <a:latin typeface="Times New Roman" pitchFamily="18" charset="0"/>
                          <a:cs typeface="Times New Roman" pitchFamily="18" charset="0"/>
                        </a:rPr>
                        <a:t>Уровень гранулоцитов в крови (</a:t>
                      </a:r>
                      <a:r>
                        <a:rPr lang="en-US" sz="1400">
                          <a:effectLst/>
                          <a:latin typeface="Times New Roman" pitchFamily="18" charset="0"/>
                          <a:cs typeface="Times New Roman" pitchFamily="18" charset="0"/>
                        </a:rPr>
                        <a:t>GRA</a:t>
                      </a:r>
                      <a:r>
                        <a:rPr lang="ru-RU" sz="14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4-12,6</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8,58±1,27**</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1400" dirty="0">
                          <a:effectLst/>
                          <a:latin typeface="Times New Roman" pitchFamily="18" charset="0"/>
                          <a:cs typeface="Times New Roman" pitchFamily="18" charset="0"/>
                        </a:rPr>
                        <a:t>9,8±0,46***</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9666">
                <a:tc>
                  <a:txBody>
                    <a:bodyPr/>
                    <a:lstStyle/>
                    <a:p>
                      <a:pPr algn="just">
                        <a:lnSpc>
                          <a:spcPct val="150000"/>
                        </a:lnSpc>
                        <a:spcAft>
                          <a:spcPts val="0"/>
                        </a:spcAft>
                      </a:pPr>
                      <a:r>
                        <a:rPr lang="ru-RU" sz="1400" dirty="0" smtClean="0">
                          <a:effectLst/>
                          <a:latin typeface="Times New Roman" pitchFamily="18" charset="0"/>
                          <a:ea typeface="+mn-ea"/>
                          <a:cs typeface="Times New Roman" pitchFamily="18" charset="0"/>
                        </a:rPr>
                        <a:t>5</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400">
                          <a:effectLst/>
                          <a:latin typeface="Times New Roman" pitchFamily="18" charset="0"/>
                          <a:cs typeface="Times New Roman" pitchFamily="18" charset="0"/>
                        </a:rPr>
                        <a:t>Уровень эритроцитов в крови (</a:t>
                      </a:r>
                      <a:r>
                        <a:rPr lang="en-US" sz="1400">
                          <a:effectLst/>
                          <a:latin typeface="Times New Roman" pitchFamily="18" charset="0"/>
                          <a:cs typeface="Times New Roman" pitchFamily="18" charset="0"/>
                        </a:rPr>
                        <a:t>RBC</a:t>
                      </a:r>
                      <a:r>
                        <a:rPr lang="ru-RU" sz="14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5,5-8,5</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6,18±0,14**</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1400" dirty="0">
                          <a:effectLst/>
                          <a:latin typeface="Times New Roman" pitchFamily="18" charset="0"/>
                          <a:cs typeface="Times New Roman" pitchFamily="18" charset="0"/>
                        </a:rPr>
                        <a:t>6,93±0,34***</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9666">
                <a:tc>
                  <a:txBody>
                    <a:bodyPr/>
                    <a:lstStyle/>
                    <a:p>
                      <a:pPr algn="just">
                        <a:lnSpc>
                          <a:spcPct val="150000"/>
                        </a:lnSpc>
                        <a:spcAft>
                          <a:spcPts val="0"/>
                        </a:spcAft>
                      </a:pPr>
                      <a:r>
                        <a:rPr lang="ru-RU" sz="1400" dirty="0" smtClean="0">
                          <a:effectLst/>
                          <a:latin typeface="Times New Roman" pitchFamily="18" charset="0"/>
                          <a:ea typeface="+mn-ea"/>
                          <a:cs typeface="Times New Roman" pitchFamily="18" charset="0"/>
                        </a:rPr>
                        <a:t>6</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400">
                          <a:effectLst/>
                          <a:latin typeface="Times New Roman" pitchFamily="18" charset="0"/>
                          <a:cs typeface="Times New Roman" pitchFamily="18" charset="0"/>
                        </a:rPr>
                        <a:t>Уровень гемоглобина в крови (</a:t>
                      </a:r>
                      <a:r>
                        <a:rPr lang="en-US" sz="1400">
                          <a:effectLst/>
                          <a:latin typeface="Times New Roman" pitchFamily="18" charset="0"/>
                          <a:cs typeface="Times New Roman" pitchFamily="18" charset="0"/>
                        </a:rPr>
                        <a:t>HGB</a:t>
                      </a:r>
                      <a:r>
                        <a:rPr lang="ru-RU" sz="1400">
                          <a:effectLst/>
                          <a:latin typeface="Times New Roman" pitchFamily="18" charset="0"/>
                          <a:cs typeface="Times New Roman" pitchFamily="18" charset="0"/>
                        </a:rPr>
                        <a:t>)</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г/л(г/дл)</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110-190</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124,4±6,47*</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1400" dirty="0">
                          <a:effectLst/>
                          <a:latin typeface="Times New Roman" pitchFamily="18" charset="0"/>
                          <a:cs typeface="Times New Roman" pitchFamily="18" charset="0"/>
                        </a:rPr>
                        <a:t>155,5±10,16***</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6074">
                <a:tc>
                  <a:txBody>
                    <a:bodyPr/>
                    <a:lstStyle/>
                    <a:p>
                      <a:pPr algn="just">
                        <a:lnSpc>
                          <a:spcPct val="150000"/>
                        </a:lnSpc>
                        <a:spcAft>
                          <a:spcPts val="0"/>
                        </a:spcAft>
                      </a:pPr>
                      <a:r>
                        <a:rPr lang="ru-RU" sz="1400" dirty="0" smtClean="0">
                          <a:effectLst/>
                          <a:latin typeface="Times New Roman" pitchFamily="18" charset="0"/>
                          <a:ea typeface="Times New Roman"/>
                          <a:cs typeface="Times New Roman" pitchFamily="18" charset="0"/>
                        </a:rPr>
                        <a:t>7</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400" dirty="0">
                          <a:effectLst/>
                          <a:latin typeface="Times New Roman" pitchFamily="18" charset="0"/>
                          <a:cs typeface="Times New Roman" pitchFamily="18" charset="0"/>
                        </a:rPr>
                        <a:t>Гематокрит</a:t>
                      </a:r>
                      <a:r>
                        <a:rPr lang="en-US" sz="1400" dirty="0">
                          <a:effectLst/>
                          <a:latin typeface="Times New Roman" pitchFamily="18" charset="0"/>
                          <a:cs typeface="Times New Roman" pitchFamily="18" charset="0"/>
                        </a:rPr>
                        <a:t> (HCT)</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 (л/л)</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39-56</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43,14±2,05*</a:t>
                      </a:r>
                      <a:endParaRPr lang="ru-RU" sz="140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1400" dirty="0">
                          <a:effectLst/>
                          <a:latin typeface="Times New Roman" pitchFamily="18" charset="0"/>
                          <a:cs typeface="Times New Roman" pitchFamily="18" charset="0"/>
                        </a:rPr>
                        <a:t>49,58±2,33***</a:t>
                      </a:r>
                      <a:endParaRPr lang="ru-RU" sz="1400" dirty="0">
                        <a:effectLst/>
                        <a:latin typeface="Times New Roman" pitchFamily="18" charset="0"/>
                        <a:ea typeface="Times New Roman"/>
                        <a:cs typeface="Times New Roman" pitchFamily="18" charset="0"/>
                      </a:endParaRPr>
                    </a:p>
                  </a:txBody>
                  <a:tcPr marL="51045" marR="510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8202" name="Picture 10"/>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18657" y="2276872"/>
            <a:ext cx="685800" cy="180975"/>
          </a:xfrm>
          <a:prstGeom prst="rect">
            <a:avLst/>
          </a:prstGeom>
          <a:noFill/>
          <a:extLst>
            <a:ext uri="{909E8E84-426E-40DD-AFC4-6F175D3DCCD1}">
              <a14:hiddenFill xmlns:a14="http://schemas.microsoft.com/office/drawing/2010/main">
                <a:solidFill>
                  <a:srgbClr val="FFFFFF"/>
                </a:solidFill>
              </a14:hiddenFill>
            </a:ext>
          </a:extLst>
        </p:spPr>
      </p:pic>
      <p:pic>
        <p:nvPicPr>
          <p:cNvPr id="8201" name="Picture 9"/>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96152" y="2852936"/>
            <a:ext cx="685800" cy="180975"/>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90513" y="3657243"/>
            <a:ext cx="685800" cy="180975"/>
          </a:xfrm>
          <a:prstGeom prst="rect">
            <a:avLst/>
          </a:prstGeom>
          <a:noFill/>
          <a:extLst>
            <a:ext uri="{909E8E84-426E-40DD-AFC4-6F175D3DCCD1}">
              <a14:hiddenFill xmlns:a14="http://schemas.microsoft.com/office/drawing/2010/main">
                <a:solidFill>
                  <a:srgbClr val="FFFFFF"/>
                </a:solidFill>
              </a14:hiddenFill>
            </a:ext>
          </a:extLst>
        </p:spPr>
      </p:pic>
      <p:pic>
        <p:nvPicPr>
          <p:cNvPr id="8199" name="Picture 7"/>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76671" y="4211695"/>
            <a:ext cx="733425" cy="1809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7"/>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5879" y="4904208"/>
            <a:ext cx="733425" cy="18097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51520" y="116632"/>
            <a:ext cx="8712968" cy="646331"/>
          </a:xfrm>
          <a:prstGeom prst="rect">
            <a:avLst/>
          </a:prstGeom>
        </p:spPr>
        <p:txBody>
          <a:bodyPr wrap="square">
            <a:spAutoFit/>
          </a:bodyPr>
          <a:lstStyle/>
          <a:p>
            <a:pPr algn="ctr"/>
            <a:r>
              <a:rPr lang="ru-RU" b="1" dirty="0">
                <a:latin typeface="Times New Roman" pitchFamily="18" charset="0"/>
                <a:cs typeface="Times New Roman" pitchFamily="18" charset="0"/>
              </a:rPr>
              <a:t>Результаты </a:t>
            </a:r>
            <a:r>
              <a:rPr lang="ru-RU" b="1" dirty="0" err="1">
                <a:latin typeface="Times New Roman" pitchFamily="18" charset="0"/>
                <a:cs typeface="Times New Roman" pitchFamily="18" charset="0"/>
              </a:rPr>
              <a:t>гемотологических</a:t>
            </a:r>
            <a:r>
              <a:rPr lang="ru-RU" b="1" dirty="0">
                <a:latin typeface="Times New Roman" pitchFamily="18" charset="0"/>
                <a:cs typeface="Times New Roman" pitchFamily="18" charset="0"/>
              </a:rPr>
              <a:t> </a:t>
            </a:r>
            <a:r>
              <a:rPr lang="ru-RU" b="1" dirty="0" smtClean="0">
                <a:latin typeface="Times New Roman" pitchFamily="18" charset="0"/>
                <a:cs typeface="Times New Roman" pitchFamily="18" charset="0"/>
              </a:rPr>
              <a:t>исследований при ассоциированных вирусных болезнях собак</a:t>
            </a:r>
            <a:endParaRPr lang="ru-RU" dirty="0">
              <a:latin typeface="Times New Roman" pitchFamily="18" charset="0"/>
              <a:cs typeface="Times New Roman" pitchFamily="18" charset="0"/>
            </a:endParaRPr>
          </a:p>
        </p:txBody>
      </p:sp>
      <p:sp>
        <p:nvSpPr>
          <p:cNvPr id="5" name="Прямоугольник 4"/>
          <p:cNvSpPr/>
          <p:nvPr/>
        </p:nvSpPr>
        <p:spPr>
          <a:xfrm>
            <a:off x="251520" y="6287113"/>
            <a:ext cx="8712968" cy="369332"/>
          </a:xfrm>
          <a:prstGeom prst="rect">
            <a:avLst/>
          </a:prstGeom>
        </p:spPr>
        <p:txBody>
          <a:bodyPr wrap="square">
            <a:spAutoFit/>
          </a:bodyPr>
          <a:lstStyle/>
          <a:p>
            <a:r>
              <a:rPr lang="ru-RU" b="1" dirty="0" smtClean="0">
                <a:latin typeface="Times New Roman" pitchFamily="18" charset="0"/>
                <a:cs typeface="Times New Roman" pitchFamily="18" charset="0"/>
              </a:rPr>
              <a:t>Примечание: </a:t>
            </a:r>
            <a:r>
              <a:rPr lang="ru-RU" dirty="0" smtClean="0">
                <a:latin typeface="Times New Roman" pitchFamily="18" charset="0"/>
                <a:cs typeface="Times New Roman" pitchFamily="18" charset="0"/>
              </a:rPr>
              <a:t>разница </a:t>
            </a:r>
            <a:r>
              <a:rPr lang="ru-RU" dirty="0">
                <a:latin typeface="Times New Roman" pitchFamily="18" charset="0"/>
                <a:cs typeface="Times New Roman" pitchFamily="18" charset="0"/>
              </a:rPr>
              <a:t>с контролем достоверна при * Р</a:t>
            </a:r>
            <a:r>
              <a:rPr lang="ru-RU" dirty="0">
                <a:latin typeface="Times New Roman" pitchFamily="18" charset="0"/>
                <a:cs typeface="Times New Roman" pitchFamily="18" charset="0"/>
                <a:sym typeface="Symbol"/>
              </a:rPr>
              <a:t></a:t>
            </a:r>
            <a:r>
              <a:rPr lang="ru-RU" dirty="0">
                <a:latin typeface="Times New Roman" pitchFamily="18" charset="0"/>
                <a:cs typeface="Times New Roman" pitchFamily="18" charset="0"/>
              </a:rPr>
              <a:t>0,05; ** P</a:t>
            </a:r>
            <a:r>
              <a:rPr lang="ru-RU" dirty="0">
                <a:latin typeface="Times New Roman" pitchFamily="18" charset="0"/>
                <a:cs typeface="Times New Roman" pitchFamily="18" charset="0"/>
                <a:sym typeface="Symbol"/>
              </a:rPr>
              <a:t></a:t>
            </a:r>
            <a:r>
              <a:rPr lang="ru-RU" dirty="0">
                <a:latin typeface="Times New Roman" pitchFamily="18" charset="0"/>
                <a:cs typeface="Times New Roman" pitchFamily="18" charset="0"/>
              </a:rPr>
              <a:t>0,01; *** Р</a:t>
            </a:r>
            <a:r>
              <a:rPr lang="ru-RU" dirty="0">
                <a:latin typeface="Times New Roman" pitchFamily="18" charset="0"/>
                <a:cs typeface="Times New Roman" pitchFamily="18" charset="0"/>
                <a:sym typeface="Symbol"/>
              </a:rPr>
              <a:t></a:t>
            </a:r>
            <a:r>
              <a:rPr lang="ru-RU" dirty="0">
                <a:latin typeface="Times New Roman" pitchFamily="18" charset="0"/>
                <a:cs typeface="Times New Roman" pitchFamily="18" charset="0"/>
              </a:rPr>
              <a:t>0,001</a:t>
            </a:r>
          </a:p>
        </p:txBody>
      </p:sp>
    </p:spTree>
    <p:extLst>
      <p:ext uri="{BB962C8B-B14F-4D97-AF65-F5344CB8AC3E}">
        <p14:creationId xmlns:p14="http://schemas.microsoft.com/office/powerpoint/2010/main" val="14012118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478181253"/>
              </p:ext>
            </p:extLst>
          </p:nvPr>
        </p:nvGraphicFramePr>
        <p:xfrm>
          <a:off x="251520" y="908718"/>
          <a:ext cx="8712967" cy="5271375"/>
        </p:xfrm>
        <a:graphic>
          <a:graphicData uri="http://schemas.openxmlformats.org/drawingml/2006/table">
            <a:tbl>
              <a:tblPr firstRow="1" firstCol="1" bandRow="1">
                <a:tableStyleId>{2D5ABB26-0587-4C30-8999-92F81FD0307C}</a:tableStyleId>
              </a:tblPr>
              <a:tblGrid>
                <a:gridCol w="503332"/>
                <a:gridCol w="2754205"/>
                <a:gridCol w="1027860"/>
                <a:gridCol w="1100271"/>
                <a:gridCol w="1600954"/>
                <a:gridCol w="1726345"/>
              </a:tblGrid>
              <a:tr h="1535083">
                <a:tc>
                  <a:txBody>
                    <a:bodyPr/>
                    <a:lstStyle/>
                    <a:p>
                      <a:pPr algn="ctr">
                        <a:lnSpc>
                          <a:spcPct val="150000"/>
                        </a:lnSpc>
                        <a:spcAft>
                          <a:spcPts val="0"/>
                        </a:spcAft>
                      </a:pPr>
                      <a:r>
                        <a:rPr lang="ru-RU" sz="1400">
                          <a:effectLst/>
                          <a:latin typeface="Times New Roman" pitchFamily="18" charset="0"/>
                          <a:cs typeface="Times New Roman" pitchFamily="18" charset="0"/>
                        </a:rPr>
                        <a:t>№ п/п</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Показатели</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Ед. измерения</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Норма</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Ассоциированные вирусные гастроэнтериты</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Ассоциированные вирусные бронхопневмонии</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6342">
                <a:tc>
                  <a:txBody>
                    <a:bodyPr/>
                    <a:lstStyle/>
                    <a:p>
                      <a:pPr algn="just">
                        <a:lnSpc>
                          <a:spcPct val="150000"/>
                        </a:lnSpc>
                        <a:spcAft>
                          <a:spcPts val="0"/>
                        </a:spcAft>
                      </a:pPr>
                      <a:r>
                        <a:rPr lang="ru-RU" sz="1400" dirty="0" smtClean="0">
                          <a:effectLst/>
                          <a:latin typeface="Times New Roman" pitchFamily="18" charset="0"/>
                          <a:ea typeface="+mn-ea"/>
                          <a:cs typeface="Times New Roman" pitchFamily="18" charset="0"/>
                        </a:rPr>
                        <a:t>1</a:t>
                      </a:r>
                      <a:endParaRPr lang="ru-RU" sz="1400" dirty="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400">
                          <a:effectLst/>
                          <a:latin typeface="Times New Roman" pitchFamily="18" charset="0"/>
                          <a:cs typeface="Times New Roman" pitchFamily="18" charset="0"/>
                        </a:rPr>
                        <a:t>Общий белок</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г/л</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59-73</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64,4±1,54**</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1400">
                          <a:effectLst/>
                          <a:latin typeface="Times New Roman" pitchFamily="18" charset="0"/>
                          <a:cs typeface="Times New Roman" pitchFamily="18" charset="0"/>
                        </a:rPr>
                        <a:t>68±1,57***</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6342">
                <a:tc>
                  <a:txBody>
                    <a:bodyPr/>
                    <a:lstStyle/>
                    <a:p>
                      <a:pPr algn="just">
                        <a:lnSpc>
                          <a:spcPct val="150000"/>
                        </a:lnSpc>
                        <a:spcAft>
                          <a:spcPts val="0"/>
                        </a:spcAft>
                      </a:pPr>
                      <a:r>
                        <a:rPr lang="ru-RU" sz="1400" dirty="0" smtClean="0">
                          <a:effectLst/>
                          <a:latin typeface="Times New Roman" pitchFamily="18" charset="0"/>
                          <a:cs typeface="Times New Roman" pitchFamily="18" charset="0"/>
                        </a:rPr>
                        <a:t>2</a:t>
                      </a:r>
                      <a:endParaRPr lang="ru-RU" sz="1400" dirty="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400">
                          <a:effectLst/>
                          <a:latin typeface="Times New Roman" pitchFamily="18" charset="0"/>
                          <a:cs typeface="Times New Roman" pitchFamily="18" charset="0"/>
                        </a:rPr>
                        <a:t>Общий кальций</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мг %</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7,0-11,5</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9,42±0,85</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1400">
                          <a:effectLst/>
                          <a:latin typeface="Times New Roman" pitchFamily="18" charset="0"/>
                          <a:cs typeface="Times New Roman" pitchFamily="18" charset="0"/>
                        </a:rPr>
                        <a:t>10,15±0,56</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4033">
                <a:tc>
                  <a:txBody>
                    <a:bodyPr/>
                    <a:lstStyle/>
                    <a:p>
                      <a:pPr algn="just">
                        <a:lnSpc>
                          <a:spcPct val="150000"/>
                        </a:lnSpc>
                        <a:spcAft>
                          <a:spcPts val="0"/>
                        </a:spcAft>
                      </a:pPr>
                      <a:r>
                        <a:rPr lang="ru-RU" sz="1400" dirty="0" smtClean="0">
                          <a:effectLst/>
                          <a:latin typeface="Times New Roman" pitchFamily="18" charset="0"/>
                          <a:cs typeface="Times New Roman" pitchFamily="18" charset="0"/>
                        </a:rPr>
                        <a:t>3</a:t>
                      </a:r>
                      <a:endParaRPr lang="ru-RU" sz="1400" dirty="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400">
                          <a:effectLst/>
                          <a:latin typeface="Times New Roman" pitchFamily="18" charset="0"/>
                          <a:cs typeface="Times New Roman" pitchFamily="18" charset="0"/>
                        </a:rPr>
                        <a:t>Неорганический фосфор</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мг %</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3,0-6,0</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4,92±0,6</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1400">
                          <a:effectLst/>
                          <a:latin typeface="Times New Roman" pitchFamily="18" charset="0"/>
                          <a:cs typeface="Times New Roman" pitchFamily="18" charset="0"/>
                        </a:rPr>
                        <a:t>4,85±0,43</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4033">
                <a:tc>
                  <a:txBody>
                    <a:bodyPr/>
                    <a:lstStyle/>
                    <a:p>
                      <a:pPr algn="just">
                        <a:lnSpc>
                          <a:spcPct val="150000"/>
                        </a:lnSpc>
                        <a:spcAft>
                          <a:spcPts val="0"/>
                        </a:spcAft>
                      </a:pPr>
                      <a:r>
                        <a:rPr lang="ru-RU" sz="1400" dirty="0" smtClean="0">
                          <a:effectLst/>
                          <a:latin typeface="Times New Roman" pitchFamily="18" charset="0"/>
                          <a:cs typeface="Times New Roman" pitchFamily="18" charset="0"/>
                        </a:rPr>
                        <a:t>4</a:t>
                      </a:r>
                      <a:endParaRPr lang="ru-RU" sz="1400" dirty="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400">
                          <a:effectLst/>
                          <a:latin typeface="Times New Roman" pitchFamily="18" charset="0"/>
                          <a:cs typeface="Times New Roman" pitchFamily="18" charset="0"/>
                        </a:rPr>
                        <a:t>Глюкоза</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ммоль/л</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4,3-7,3</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4,64±0,13**</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1400">
                          <a:effectLst/>
                          <a:latin typeface="Times New Roman" pitchFamily="18" charset="0"/>
                          <a:cs typeface="Times New Roman" pitchFamily="18" charset="0"/>
                        </a:rPr>
                        <a:t>6,38±0,22***</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6342">
                <a:tc>
                  <a:txBody>
                    <a:bodyPr/>
                    <a:lstStyle/>
                    <a:p>
                      <a:pPr algn="just">
                        <a:lnSpc>
                          <a:spcPct val="150000"/>
                        </a:lnSpc>
                        <a:spcAft>
                          <a:spcPts val="0"/>
                        </a:spcAft>
                      </a:pPr>
                      <a:r>
                        <a:rPr lang="ru-RU" sz="1400" dirty="0" smtClean="0">
                          <a:effectLst/>
                          <a:latin typeface="Times New Roman" pitchFamily="18" charset="0"/>
                          <a:cs typeface="Times New Roman" pitchFamily="18" charset="0"/>
                        </a:rPr>
                        <a:t>5</a:t>
                      </a:r>
                      <a:endParaRPr lang="ru-RU" sz="1400" dirty="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400">
                          <a:effectLst/>
                          <a:latin typeface="Times New Roman" pitchFamily="18" charset="0"/>
                          <a:cs typeface="Times New Roman" pitchFamily="18" charset="0"/>
                        </a:rPr>
                        <a:t>Щелочной резерв</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ед.</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400-600</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514±10,84</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1400">
                          <a:effectLst/>
                          <a:latin typeface="Times New Roman" pitchFamily="18" charset="0"/>
                          <a:cs typeface="Times New Roman" pitchFamily="18" charset="0"/>
                        </a:rPr>
                        <a:t>542,67±12,18</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4033">
                <a:tc>
                  <a:txBody>
                    <a:bodyPr/>
                    <a:lstStyle/>
                    <a:p>
                      <a:pPr algn="just">
                        <a:lnSpc>
                          <a:spcPct val="150000"/>
                        </a:lnSpc>
                        <a:spcAft>
                          <a:spcPts val="0"/>
                        </a:spcAft>
                      </a:pPr>
                      <a:r>
                        <a:rPr lang="ru-RU" sz="1400" dirty="0" smtClean="0">
                          <a:effectLst/>
                          <a:latin typeface="Times New Roman" pitchFamily="18" charset="0"/>
                          <a:cs typeface="Times New Roman" pitchFamily="18" charset="0"/>
                        </a:rPr>
                        <a:t>6</a:t>
                      </a:r>
                      <a:endParaRPr lang="ru-RU" sz="1400" dirty="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400">
                          <a:effectLst/>
                          <a:latin typeface="Times New Roman" pitchFamily="18" charset="0"/>
                          <a:cs typeface="Times New Roman" pitchFamily="18" charset="0"/>
                        </a:rPr>
                        <a:t>Креатинин</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мкМоль/л</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26-120</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99,2±3,71**</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1400">
                          <a:effectLst/>
                          <a:latin typeface="Times New Roman" pitchFamily="18" charset="0"/>
                          <a:cs typeface="Times New Roman" pitchFamily="18" charset="0"/>
                        </a:rPr>
                        <a:t>75,67±6,17***</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4033">
                <a:tc>
                  <a:txBody>
                    <a:bodyPr/>
                    <a:lstStyle/>
                    <a:p>
                      <a:pPr algn="just">
                        <a:lnSpc>
                          <a:spcPct val="150000"/>
                        </a:lnSpc>
                        <a:spcAft>
                          <a:spcPts val="0"/>
                        </a:spcAft>
                      </a:pPr>
                      <a:r>
                        <a:rPr lang="ru-RU" sz="1400" dirty="0" smtClean="0">
                          <a:effectLst/>
                          <a:latin typeface="Times New Roman" pitchFamily="18" charset="0"/>
                          <a:cs typeface="Times New Roman" pitchFamily="18" charset="0"/>
                        </a:rPr>
                        <a:t>7</a:t>
                      </a:r>
                      <a:endParaRPr lang="ru-RU" sz="1400" dirty="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400">
                          <a:effectLst/>
                          <a:latin typeface="Times New Roman" pitchFamily="18" charset="0"/>
                          <a:cs typeface="Times New Roman" pitchFamily="18" charset="0"/>
                        </a:rPr>
                        <a:t>Мочевина</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мМоль/л</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3,5-9,2</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7,36±0,79**</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1400">
                          <a:effectLst/>
                          <a:latin typeface="Times New Roman" pitchFamily="18" charset="0"/>
                          <a:cs typeface="Times New Roman" pitchFamily="18" charset="0"/>
                        </a:rPr>
                        <a:t>6,5±0,61***</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6342">
                <a:tc>
                  <a:txBody>
                    <a:bodyPr/>
                    <a:lstStyle/>
                    <a:p>
                      <a:pPr algn="just">
                        <a:lnSpc>
                          <a:spcPct val="150000"/>
                        </a:lnSpc>
                        <a:spcAft>
                          <a:spcPts val="0"/>
                        </a:spcAft>
                      </a:pPr>
                      <a:r>
                        <a:rPr lang="ru-RU" sz="1400" dirty="0" smtClean="0">
                          <a:effectLst/>
                          <a:latin typeface="Times New Roman" pitchFamily="18" charset="0"/>
                          <a:cs typeface="Times New Roman" pitchFamily="18" charset="0"/>
                        </a:rPr>
                        <a:t>8</a:t>
                      </a:r>
                      <a:endParaRPr lang="ru-RU" sz="1400" dirty="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400">
                          <a:effectLst/>
                          <a:latin typeface="Times New Roman" pitchFamily="18" charset="0"/>
                          <a:cs typeface="Times New Roman" pitchFamily="18" charset="0"/>
                        </a:rPr>
                        <a:t>Альбумин</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г/л</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22-39</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ru-RU" sz="1400">
                          <a:effectLst/>
                          <a:latin typeface="Times New Roman" pitchFamily="18" charset="0"/>
                          <a:cs typeface="Times New Roman" pitchFamily="18" charset="0"/>
                        </a:rPr>
                        <a:t>29,6±1,94**</a:t>
                      </a:r>
                      <a:endParaRPr lang="ru-RU" sz="140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en-US" sz="1400" dirty="0">
                          <a:effectLst/>
                          <a:latin typeface="Times New Roman" pitchFamily="18" charset="0"/>
                          <a:cs typeface="Times New Roman" pitchFamily="18" charset="0"/>
                        </a:rPr>
                        <a:t>32,17±1,9***</a:t>
                      </a:r>
                      <a:endParaRPr lang="ru-RU" sz="1400" dirty="0">
                        <a:effectLst/>
                        <a:latin typeface="Times New Roman" pitchFamily="18" charset="0"/>
                        <a:ea typeface="Times New Roman"/>
                        <a:cs typeface="Times New Roman" pitchFamily="18" charset="0"/>
                      </a:endParaRPr>
                    </a:p>
                  </a:txBody>
                  <a:tcPr marL="57050" marR="570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Прямоугольник 2"/>
          <p:cNvSpPr/>
          <p:nvPr/>
        </p:nvSpPr>
        <p:spPr>
          <a:xfrm>
            <a:off x="251520" y="116632"/>
            <a:ext cx="8712968" cy="646331"/>
          </a:xfrm>
          <a:prstGeom prst="rect">
            <a:avLst/>
          </a:prstGeom>
        </p:spPr>
        <p:txBody>
          <a:bodyPr wrap="square">
            <a:spAutoFit/>
          </a:bodyPr>
          <a:lstStyle/>
          <a:p>
            <a:pPr algn="ctr"/>
            <a:r>
              <a:rPr lang="ru-RU" b="1" dirty="0">
                <a:latin typeface="Times New Roman" pitchFamily="18" charset="0"/>
                <a:cs typeface="Times New Roman" pitchFamily="18" charset="0"/>
              </a:rPr>
              <a:t>Результаты </a:t>
            </a:r>
            <a:r>
              <a:rPr lang="ru-RU" b="1" dirty="0" smtClean="0">
                <a:latin typeface="Times New Roman" pitchFamily="18" charset="0"/>
                <a:cs typeface="Times New Roman" pitchFamily="18" charset="0"/>
              </a:rPr>
              <a:t>биохимических </a:t>
            </a:r>
            <a:r>
              <a:rPr lang="ru-RU" b="1" dirty="0">
                <a:latin typeface="Times New Roman" pitchFamily="18" charset="0"/>
                <a:cs typeface="Times New Roman" pitchFamily="18" charset="0"/>
              </a:rPr>
              <a:t>исследований при ассоциированных вирусных болезнях собак</a:t>
            </a:r>
            <a:endParaRPr lang="ru-RU" dirty="0">
              <a:latin typeface="Times New Roman" pitchFamily="18" charset="0"/>
              <a:cs typeface="Times New Roman" pitchFamily="18" charset="0"/>
            </a:endParaRPr>
          </a:p>
        </p:txBody>
      </p:sp>
      <p:sp>
        <p:nvSpPr>
          <p:cNvPr id="4" name="Прямоугольник 3"/>
          <p:cNvSpPr/>
          <p:nvPr/>
        </p:nvSpPr>
        <p:spPr>
          <a:xfrm>
            <a:off x="251520" y="6237312"/>
            <a:ext cx="8712968" cy="369332"/>
          </a:xfrm>
          <a:prstGeom prst="rect">
            <a:avLst/>
          </a:prstGeom>
        </p:spPr>
        <p:txBody>
          <a:bodyPr wrap="square">
            <a:spAutoFit/>
          </a:bodyPr>
          <a:lstStyle/>
          <a:p>
            <a:r>
              <a:rPr lang="ru-RU" b="1" dirty="0">
                <a:latin typeface="Times New Roman" pitchFamily="18" charset="0"/>
                <a:cs typeface="Times New Roman" pitchFamily="18" charset="0"/>
              </a:rPr>
              <a:t>Примечание: </a:t>
            </a:r>
            <a:r>
              <a:rPr lang="ru-RU" dirty="0">
                <a:latin typeface="Times New Roman" pitchFamily="18" charset="0"/>
                <a:cs typeface="Times New Roman" pitchFamily="18" charset="0"/>
              </a:rPr>
              <a:t>разница с контролем достоверна при * Р</a:t>
            </a:r>
            <a:r>
              <a:rPr lang="ru-RU" dirty="0">
                <a:latin typeface="Times New Roman" pitchFamily="18" charset="0"/>
                <a:cs typeface="Times New Roman" pitchFamily="18" charset="0"/>
                <a:sym typeface="Symbol"/>
              </a:rPr>
              <a:t></a:t>
            </a:r>
            <a:r>
              <a:rPr lang="ru-RU" dirty="0">
                <a:latin typeface="Times New Roman" pitchFamily="18" charset="0"/>
                <a:cs typeface="Times New Roman" pitchFamily="18" charset="0"/>
              </a:rPr>
              <a:t>0,05; ** P</a:t>
            </a:r>
            <a:r>
              <a:rPr lang="ru-RU" dirty="0">
                <a:latin typeface="Times New Roman" pitchFamily="18" charset="0"/>
                <a:cs typeface="Times New Roman" pitchFamily="18" charset="0"/>
                <a:sym typeface="Symbol"/>
              </a:rPr>
              <a:t></a:t>
            </a:r>
            <a:r>
              <a:rPr lang="ru-RU" dirty="0">
                <a:latin typeface="Times New Roman" pitchFamily="18" charset="0"/>
                <a:cs typeface="Times New Roman" pitchFamily="18" charset="0"/>
              </a:rPr>
              <a:t>0,01; *** Р</a:t>
            </a:r>
            <a:r>
              <a:rPr lang="ru-RU" dirty="0">
                <a:latin typeface="Times New Roman" pitchFamily="18" charset="0"/>
                <a:cs typeface="Times New Roman" pitchFamily="18" charset="0"/>
                <a:sym typeface="Symbol"/>
              </a:rPr>
              <a:t></a:t>
            </a:r>
            <a:r>
              <a:rPr lang="ru-RU" dirty="0">
                <a:latin typeface="Times New Roman" pitchFamily="18" charset="0"/>
                <a:cs typeface="Times New Roman" pitchFamily="18" charset="0"/>
              </a:rPr>
              <a:t>0,001</a:t>
            </a:r>
          </a:p>
        </p:txBody>
      </p:sp>
    </p:spTree>
    <p:extLst>
      <p:ext uri="{BB962C8B-B14F-4D97-AF65-F5344CB8AC3E}">
        <p14:creationId xmlns:p14="http://schemas.microsoft.com/office/powerpoint/2010/main" val="32435200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859340"/>
            <a:ext cx="8136904" cy="3785652"/>
          </a:xfrm>
          <a:prstGeom prst="rect">
            <a:avLst/>
          </a:prstGeom>
        </p:spPr>
        <p:txBody>
          <a:bodyPr wrap="square">
            <a:spAutoFit/>
          </a:bodyPr>
          <a:lstStyle/>
          <a:p>
            <a:pPr algn="just"/>
            <a:r>
              <a:rPr lang="ru-RU" sz="2400" i="1" dirty="0">
                <a:latin typeface="Times New Roman" pitchFamily="18" charset="0"/>
                <a:cs typeface="Times New Roman" pitchFamily="18" charset="0"/>
              </a:rPr>
              <a:t>Схема № 1</a:t>
            </a:r>
            <a:r>
              <a:rPr lang="ru-RU" sz="2400" dirty="0">
                <a:latin typeface="Times New Roman" pitchFamily="18" charset="0"/>
                <a:cs typeface="Times New Roman" pitchFamily="18" charset="0"/>
              </a:rPr>
              <a:t>: Глобкан-5, супрастин, </a:t>
            </a:r>
            <a:r>
              <a:rPr lang="ru-RU" sz="2400" dirty="0" err="1">
                <a:latin typeface="Times New Roman" pitchFamily="18" charset="0"/>
                <a:cs typeface="Times New Roman" pitchFamily="18" charset="0"/>
              </a:rPr>
              <a:t>фоспренил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максидин</a:t>
            </a:r>
            <a:r>
              <a:rPr lang="ru-RU" sz="2400" dirty="0">
                <a:latin typeface="Times New Roman" pitchFamily="18" charset="0"/>
                <a:cs typeface="Times New Roman" pitchFamily="18" charset="0"/>
              </a:rPr>
              <a:t>, 0,9% изотонический раствор натрия хлорида, </a:t>
            </a:r>
            <a:r>
              <a:rPr lang="ru-RU" sz="2400" dirty="0" err="1">
                <a:latin typeface="Times New Roman" pitchFamily="18" charset="0"/>
                <a:cs typeface="Times New Roman" pitchFamily="18" charset="0"/>
              </a:rPr>
              <a:t>гемобаланс</a:t>
            </a:r>
            <a:r>
              <a:rPr lang="ru-RU" sz="2400" dirty="0">
                <a:latin typeface="Times New Roman" pitchFamily="18" charset="0"/>
                <a:cs typeface="Times New Roman" pitchFamily="18" charset="0"/>
              </a:rPr>
              <a:t>, раствор </a:t>
            </a:r>
            <a:r>
              <a:rPr lang="ru-RU" sz="2400" dirty="0" err="1">
                <a:latin typeface="Times New Roman" pitchFamily="18" charset="0"/>
                <a:cs typeface="Times New Roman" pitchFamily="18" charset="0"/>
              </a:rPr>
              <a:t>Рингера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ципровет</a:t>
            </a:r>
            <a:r>
              <a:rPr lang="ru-RU" sz="2400" dirty="0">
                <a:latin typeface="Times New Roman" pitchFamily="18" charset="0"/>
                <a:cs typeface="Times New Roman" pitchFamily="18" charset="0"/>
              </a:rPr>
              <a:t> 5%, </a:t>
            </a:r>
            <a:r>
              <a:rPr lang="ru-RU" sz="2400" dirty="0" err="1">
                <a:latin typeface="Times New Roman" pitchFamily="18" charset="0"/>
                <a:cs typeface="Times New Roman" pitchFamily="18" charset="0"/>
              </a:rPr>
              <a:t>авертель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ветом</a:t>
            </a:r>
            <a:r>
              <a:rPr lang="ru-RU" sz="2400" dirty="0">
                <a:latin typeface="Times New Roman" pitchFamily="18" charset="0"/>
                <a:cs typeface="Times New Roman" pitchFamily="18" charset="0"/>
              </a:rPr>
              <a:t> 1.1., </a:t>
            </a:r>
            <a:r>
              <a:rPr lang="ru-RU" sz="2400" dirty="0" err="1">
                <a:latin typeface="Times New Roman" pitchFamily="18" charset="0"/>
                <a:cs typeface="Times New Roman" pitchFamily="18" charset="0"/>
              </a:rPr>
              <a:t>ковертал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веракол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квамантел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мексидол-Вет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серения</a:t>
            </a:r>
            <a:r>
              <a:rPr lang="ru-RU" sz="2400" dirty="0" smtClean="0">
                <a:latin typeface="Times New Roman" pitchFamily="18" charset="0"/>
                <a:cs typeface="Times New Roman" pitchFamily="18" charset="0"/>
              </a:rPr>
              <a:t>.</a:t>
            </a:r>
          </a:p>
          <a:p>
            <a:pPr algn="just"/>
            <a:endParaRPr lang="ru-RU" sz="2400" dirty="0" smtClean="0">
              <a:latin typeface="Times New Roman" pitchFamily="18" charset="0"/>
              <a:cs typeface="Times New Roman" pitchFamily="18" charset="0"/>
            </a:endParaRPr>
          </a:p>
          <a:p>
            <a:pPr algn="just"/>
            <a:endParaRPr lang="ru-RU" sz="2400" dirty="0">
              <a:latin typeface="Times New Roman" pitchFamily="18" charset="0"/>
              <a:cs typeface="Times New Roman" pitchFamily="18" charset="0"/>
            </a:endParaRPr>
          </a:p>
          <a:p>
            <a:pPr algn="just"/>
            <a:r>
              <a:rPr lang="ru-RU" sz="2400" i="1" dirty="0">
                <a:latin typeface="Times New Roman" pitchFamily="18" charset="0"/>
                <a:cs typeface="Times New Roman" pitchFamily="18" charset="0"/>
              </a:rPr>
              <a:t>Схема № 2</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Азоксивет</a:t>
            </a:r>
            <a:r>
              <a:rPr lang="ru-RU" sz="2400" dirty="0">
                <a:latin typeface="Times New Roman" pitchFamily="18" charset="0"/>
                <a:cs typeface="Times New Roman" pitchFamily="18" charset="0"/>
              </a:rPr>
              <a:t>, 0,9% изотонический раствор натрия хлорида, </a:t>
            </a:r>
            <a:r>
              <a:rPr lang="ru-RU" sz="2400" dirty="0" err="1">
                <a:latin typeface="Times New Roman" pitchFamily="18" charset="0"/>
                <a:cs typeface="Times New Roman" pitchFamily="18" charset="0"/>
              </a:rPr>
              <a:t>гемобаланс</a:t>
            </a:r>
            <a:r>
              <a:rPr lang="ru-RU" sz="2400" dirty="0">
                <a:latin typeface="Times New Roman" pitchFamily="18" charset="0"/>
                <a:cs typeface="Times New Roman" pitchFamily="18" charset="0"/>
              </a:rPr>
              <a:t>, раствор </a:t>
            </a:r>
            <a:r>
              <a:rPr lang="ru-RU" sz="2400" dirty="0" err="1">
                <a:latin typeface="Times New Roman" pitchFamily="18" charset="0"/>
                <a:cs typeface="Times New Roman" pitchFamily="18" charset="0"/>
              </a:rPr>
              <a:t>Рингера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ципровет</a:t>
            </a:r>
            <a:r>
              <a:rPr lang="ru-RU" sz="2400" dirty="0">
                <a:latin typeface="Times New Roman" pitchFamily="18" charset="0"/>
                <a:cs typeface="Times New Roman" pitchFamily="18" charset="0"/>
              </a:rPr>
              <a:t> 5%, </a:t>
            </a:r>
            <a:r>
              <a:rPr lang="ru-RU" sz="2400" dirty="0" err="1">
                <a:latin typeface="Times New Roman" pitchFamily="18" charset="0"/>
                <a:cs typeface="Times New Roman" pitchFamily="18" charset="0"/>
              </a:rPr>
              <a:t>авертель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ветом</a:t>
            </a:r>
            <a:r>
              <a:rPr lang="ru-RU" sz="2400" dirty="0">
                <a:latin typeface="Times New Roman" pitchFamily="18" charset="0"/>
                <a:cs typeface="Times New Roman" pitchFamily="18" charset="0"/>
              </a:rPr>
              <a:t> 1.1., </a:t>
            </a:r>
            <a:r>
              <a:rPr lang="ru-RU" sz="2400" dirty="0" err="1">
                <a:latin typeface="Times New Roman" pitchFamily="18" charset="0"/>
                <a:cs typeface="Times New Roman" pitchFamily="18" charset="0"/>
              </a:rPr>
              <a:t>ковертал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веракол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квамантел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мексидол-Вет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серения</a:t>
            </a:r>
            <a:r>
              <a:rPr lang="ru-RU" sz="2400" dirty="0">
                <a:latin typeface="Times New Roman" pitchFamily="18" charset="0"/>
                <a:cs typeface="Times New Roman" pitchFamily="18" charset="0"/>
              </a:rPr>
              <a:t>.</a:t>
            </a:r>
          </a:p>
        </p:txBody>
      </p:sp>
      <p:sp>
        <p:nvSpPr>
          <p:cNvPr id="3" name="TextBox 2"/>
          <p:cNvSpPr txBox="1"/>
          <p:nvPr/>
        </p:nvSpPr>
        <p:spPr>
          <a:xfrm>
            <a:off x="683568" y="620688"/>
            <a:ext cx="7848872" cy="461665"/>
          </a:xfrm>
          <a:prstGeom prst="rect">
            <a:avLst/>
          </a:prstGeom>
          <a:noFill/>
        </p:spPr>
        <p:txBody>
          <a:bodyPr wrap="square" rtlCol="0">
            <a:spAutoFit/>
          </a:bodyPr>
          <a:lstStyle/>
          <a:p>
            <a:pPr algn="ctr"/>
            <a:r>
              <a:rPr lang="ru-RU" sz="2400" b="1" dirty="0" smtClean="0">
                <a:solidFill>
                  <a:srgbClr val="002060"/>
                </a:solidFill>
                <a:latin typeface="Times New Roman" pitchFamily="18" charset="0"/>
                <a:cs typeface="Times New Roman" pitchFamily="18" charset="0"/>
              </a:rPr>
              <a:t>Лечение ассоциированных вирусных гастроэнтеритов</a:t>
            </a:r>
            <a:endParaRPr lang="ru-RU" sz="24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2979165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859340"/>
            <a:ext cx="8136904" cy="3785652"/>
          </a:xfrm>
          <a:prstGeom prst="rect">
            <a:avLst/>
          </a:prstGeom>
        </p:spPr>
        <p:txBody>
          <a:bodyPr wrap="square">
            <a:spAutoFit/>
          </a:bodyPr>
          <a:lstStyle/>
          <a:p>
            <a:pPr algn="just"/>
            <a:r>
              <a:rPr lang="ru-RU" sz="2400" i="1" dirty="0">
                <a:latin typeface="Times New Roman" pitchFamily="18" charset="0"/>
                <a:cs typeface="Times New Roman" pitchFamily="18" charset="0"/>
              </a:rPr>
              <a:t>Схема № 1</a:t>
            </a:r>
            <a:r>
              <a:rPr lang="ru-RU" sz="2400" dirty="0">
                <a:latin typeface="Times New Roman" pitchFamily="18" charset="0"/>
                <a:cs typeface="Times New Roman" pitchFamily="18" charset="0"/>
              </a:rPr>
              <a:t>: Глобкан-5, </a:t>
            </a:r>
            <a:r>
              <a:rPr lang="ru-RU" sz="2400" dirty="0" err="1">
                <a:latin typeface="Times New Roman" pitchFamily="18" charset="0"/>
                <a:cs typeface="Times New Roman" pitchFamily="18" charset="0"/>
              </a:rPr>
              <a:t>фоспренил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максидин</a:t>
            </a:r>
            <a:r>
              <a:rPr lang="ru-RU" sz="2400" dirty="0">
                <a:latin typeface="Times New Roman" pitchFamily="18" charset="0"/>
                <a:cs typeface="Times New Roman" pitchFamily="18" charset="0"/>
              </a:rPr>
              <a:t>, 0,9% изотонический раствор натрия хлорида, </a:t>
            </a:r>
            <a:r>
              <a:rPr lang="ru-RU" sz="2400" dirty="0" err="1">
                <a:latin typeface="Times New Roman" pitchFamily="18" charset="0"/>
                <a:cs typeface="Times New Roman" pitchFamily="18" charset="0"/>
              </a:rPr>
              <a:t>гемобаланс</a:t>
            </a:r>
            <a:r>
              <a:rPr lang="ru-RU" sz="2400" dirty="0">
                <a:latin typeface="Times New Roman" pitchFamily="18" charset="0"/>
                <a:cs typeface="Times New Roman" pitchFamily="18" charset="0"/>
              </a:rPr>
              <a:t>, раствор </a:t>
            </a:r>
            <a:r>
              <a:rPr lang="ru-RU" sz="2400" dirty="0" err="1">
                <a:latin typeface="Times New Roman" pitchFamily="18" charset="0"/>
                <a:cs typeface="Times New Roman" pitchFamily="18" charset="0"/>
              </a:rPr>
              <a:t>Рингера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ципрофлоскацин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ветом</a:t>
            </a:r>
            <a:r>
              <a:rPr lang="ru-RU" sz="2400" dirty="0">
                <a:latin typeface="Times New Roman" pitchFamily="18" charset="0"/>
                <a:cs typeface="Times New Roman" pitchFamily="18" charset="0"/>
              </a:rPr>
              <a:t> 1.1., </a:t>
            </a:r>
            <a:r>
              <a:rPr lang="ru-RU" sz="2400" dirty="0" err="1">
                <a:latin typeface="Times New Roman" pitchFamily="18" charset="0"/>
                <a:cs typeface="Times New Roman" pitchFamily="18" charset="0"/>
              </a:rPr>
              <a:t>лабилон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эвентол</a:t>
            </a:r>
            <a:r>
              <a:rPr lang="ru-RU" sz="2400" dirty="0">
                <a:latin typeface="Times New Roman" pitchFamily="18" charset="0"/>
                <a:cs typeface="Times New Roman" pitchFamily="18" charset="0"/>
              </a:rPr>
              <a:t>, бромгексин, бронхолитин, преднизолон, </a:t>
            </a:r>
            <a:r>
              <a:rPr lang="ru-RU" sz="2400" dirty="0" err="1">
                <a:latin typeface="Times New Roman" pitchFamily="18" charset="0"/>
                <a:cs typeface="Times New Roman" pitchFamily="18" charset="0"/>
              </a:rPr>
              <a:t>мексидол-Вет</a:t>
            </a:r>
            <a:r>
              <a:rPr lang="ru-RU" sz="2400" dirty="0" smtClean="0">
                <a:latin typeface="Times New Roman" pitchFamily="18" charset="0"/>
                <a:cs typeface="Times New Roman" pitchFamily="18" charset="0"/>
              </a:rPr>
              <a:t>.</a:t>
            </a:r>
          </a:p>
          <a:p>
            <a:pPr algn="just"/>
            <a:endParaRPr lang="ru-RU" sz="2400" dirty="0">
              <a:latin typeface="Times New Roman" pitchFamily="18" charset="0"/>
              <a:cs typeface="Times New Roman" pitchFamily="18" charset="0"/>
            </a:endParaRPr>
          </a:p>
          <a:p>
            <a:pPr algn="just"/>
            <a:r>
              <a:rPr lang="ru-RU" sz="2400" i="1" dirty="0">
                <a:latin typeface="Times New Roman" pitchFamily="18" charset="0"/>
                <a:cs typeface="Times New Roman" pitchFamily="18" charset="0"/>
              </a:rPr>
              <a:t>Схема № 2</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Азоксивет</a:t>
            </a:r>
            <a:r>
              <a:rPr lang="ru-RU" sz="2400" dirty="0">
                <a:latin typeface="Times New Roman" pitchFamily="18" charset="0"/>
                <a:cs typeface="Times New Roman" pitchFamily="18" charset="0"/>
              </a:rPr>
              <a:t>, 0,9% изотонический раствор натрия хлорида, </a:t>
            </a:r>
            <a:r>
              <a:rPr lang="ru-RU" sz="2400" dirty="0" err="1">
                <a:latin typeface="Times New Roman" pitchFamily="18" charset="0"/>
                <a:cs typeface="Times New Roman" pitchFamily="18" charset="0"/>
              </a:rPr>
              <a:t>гемобаланс</a:t>
            </a:r>
            <a:r>
              <a:rPr lang="ru-RU" sz="2400" dirty="0">
                <a:latin typeface="Times New Roman" pitchFamily="18" charset="0"/>
                <a:cs typeface="Times New Roman" pitchFamily="18" charset="0"/>
              </a:rPr>
              <a:t>, раствор </a:t>
            </a:r>
            <a:r>
              <a:rPr lang="ru-RU" sz="2400" dirty="0" err="1">
                <a:latin typeface="Times New Roman" pitchFamily="18" charset="0"/>
                <a:cs typeface="Times New Roman" pitchFamily="18" charset="0"/>
              </a:rPr>
              <a:t>Рингера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ципрофлоскацин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ветом</a:t>
            </a:r>
            <a:r>
              <a:rPr lang="ru-RU" sz="2400" dirty="0">
                <a:latin typeface="Times New Roman" pitchFamily="18" charset="0"/>
                <a:cs typeface="Times New Roman" pitchFamily="18" charset="0"/>
              </a:rPr>
              <a:t> 1.1., </a:t>
            </a:r>
            <a:r>
              <a:rPr lang="ru-RU" sz="2400" dirty="0" err="1">
                <a:latin typeface="Times New Roman" pitchFamily="18" charset="0"/>
                <a:cs typeface="Times New Roman" pitchFamily="18" charset="0"/>
              </a:rPr>
              <a:t>лабилон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эвентол</a:t>
            </a:r>
            <a:r>
              <a:rPr lang="ru-RU" sz="2400" dirty="0">
                <a:latin typeface="Times New Roman" pitchFamily="18" charset="0"/>
                <a:cs typeface="Times New Roman" pitchFamily="18" charset="0"/>
              </a:rPr>
              <a:t>, бромгексин, бронхолитин, преднизолон, </a:t>
            </a:r>
            <a:r>
              <a:rPr lang="ru-RU" sz="2400" dirty="0" err="1">
                <a:latin typeface="Times New Roman" pitchFamily="18" charset="0"/>
                <a:cs typeface="Times New Roman" pitchFamily="18" charset="0"/>
              </a:rPr>
              <a:t>мексидол-Вет</a:t>
            </a:r>
            <a:r>
              <a:rPr lang="ru-RU" sz="2400" dirty="0">
                <a:latin typeface="Times New Roman" pitchFamily="18" charset="0"/>
                <a:cs typeface="Times New Roman" pitchFamily="18" charset="0"/>
              </a:rPr>
              <a:t>.</a:t>
            </a:r>
          </a:p>
          <a:p>
            <a:pPr algn="just"/>
            <a:endParaRPr lang="ru-RU" sz="2400" dirty="0">
              <a:latin typeface="Times New Roman" pitchFamily="18" charset="0"/>
              <a:cs typeface="Times New Roman" pitchFamily="18" charset="0"/>
            </a:endParaRPr>
          </a:p>
        </p:txBody>
      </p:sp>
      <p:sp>
        <p:nvSpPr>
          <p:cNvPr id="3" name="TextBox 2"/>
          <p:cNvSpPr txBox="1"/>
          <p:nvPr/>
        </p:nvSpPr>
        <p:spPr>
          <a:xfrm>
            <a:off x="683568" y="620688"/>
            <a:ext cx="7848872" cy="830997"/>
          </a:xfrm>
          <a:prstGeom prst="rect">
            <a:avLst/>
          </a:prstGeom>
          <a:noFill/>
        </p:spPr>
        <p:txBody>
          <a:bodyPr wrap="square" rtlCol="0">
            <a:spAutoFit/>
          </a:bodyPr>
          <a:lstStyle/>
          <a:p>
            <a:pPr algn="ctr"/>
            <a:r>
              <a:rPr lang="ru-RU" sz="2400" b="1" dirty="0" smtClean="0">
                <a:solidFill>
                  <a:srgbClr val="002060"/>
                </a:solidFill>
                <a:latin typeface="Times New Roman" pitchFamily="18" charset="0"/>
                <a:cs typeface="Times New Roman" pitchFamily="18" charset="0"/>
              </a:rPr>
              <a:t>Лечение ассоциированных вирусных бронхопневмоний</a:t>
            </a:r>
            <a:endParaRPr lang="ru-RU" sz="24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6199814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769746363"/>
              </p:ext>
            </p:extLst>
          </p:nvPr>
        </p:nvGraphicFramePr>
        <p:xfrm>
          <a:off x="323528" y="2060848"/>
          <a:ext cx="8568951" cy="3703320"/>
        </p:xfrm>
        <a:graphic>
          <a:graphicData uri="http://schemas.openxmlformats.org/drawingml/2006/table">
            <a:tbl>
              <a:tblPr firstCol="1" bandRow="1">
                <a:tableStyleId>{2D5ABB26-0587-4C30-8999-92F81FD0307C}</a:tableStyleId>
              </a:tblPr>
              <a:tblGrid>
                <a:gridCol w="1003157"/>
                <a:gridCol w="745667"/>
                <a:gridCol w="1114193"/>
                <a:gridCol w="939981"/>
                <a:gridCol w="608786"/>
                <a:gridCol w="1137166"/>
                <a:gridCol w="802143"/>
                <a:gridCol w="1050061"/>
                <a:gridCol w="1167797"/>
              </a:tblGrid>
              <a:tr h="1316717">
                <a:tc>
                  <a:txBody>
                    <a:bodyPr/>
                    <a:lstStyle/>
                    <a:p>
                      <a:pPr indent="17145" algn="just">
                        <a:lnSpc>
                          <a:spcPct val="150000"/>
                        </a:lnSpc>
                        <a:spcAft>
                          <a:spcPts val="1000"/>
                        </a:spcAft>
                      </a:pPr>
                      <a:r>
                        <a:rPr lang="ru-RU" sz="1800" dirty="0">
                          <a:effectLst/>
                          <a:latin typeface="Times New Roman" pitchFamily="18" charset="0"/>
                          <a:cs typeface="Times New Roman" pitchFamily="18" charset="0"/>
                        </a:rPr>
                        <a:t>Группа</a:t>
                      </a:r>
                      <a:endParaRPr lang="ru-RU" sz="1800" dirty="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dirty="0" err="1">
                          <a:effectLst/>
                          <a:latin typeface="Times New Roman" pitchFamily="18" charset="0"/>
                          <a:cs typeface="Times New Roman" pitchFamily="18" charset="0"/>
                        </a:rPr>
                        <a:t>Схе-ма</a:t>
                      </a:r>
                      <a:r>
                        <a:rPr lang="ru-RU" sz="1800" dirty="0">
                          <a:effectLst/>
                          <a:latin typeface="Times New Roman" pitchFamily="18" charset="0"/>
                          <a:cs typeface="Times New Roman" pitchFamily="18" charset="0"/>
                        </a:rPr>
                        <a:t> </a:t>
                      </a:r>
                      <a:r>
                        <a:rPr lang="ru-RU" sz="1800" dirty="0" err="1">
                          <a:effectLst/>
                          <a:latin typeface="Times New Roman" pitchFamily="18" charset="0"/>
                          <a:cs typeface="Times New Roman" pitchFamily="18" charset="0"/>
                        </a:rPr>
                        <a:t>лече-ния</a:t>
                      </a:r>
                      <a:endParaRPr lang="ru-RU" sz="1800" dirty="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Кол-во испы-туемых больных собак, голов</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Выздо-ро-вело, голов</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 </a:t>
                      </a:r>
                    </a:p>
                    <a:p>
                      <a:pPr algn="just">
                        <a:lnSpc>
                          <a:spcPct val="150000"/>
                        </a:lnSpc>
                        <a:spcAft>
                          <a:spcPts val="1000"/>
                        </a:spcAft>
                      </a:pPr>
                      <a:r>
                        <a:rPr lang="ru-RU" sz="1800">
                          <a:effectLst/>
                          <a:latin typeface="Times New Roman" pitchFamily="18" charset="0"/>
                          <a:cs typeface="Times New Roman" pitchFamily="18" charset="0"/>
                        </a:rPr>
                        <a:t>%</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800">
                          <a:effectLst/>
                          <a:latin typeface="Times New Roman" pitchFamily="18" charset="0"/>
                          <a:cs typeface="Times New Roman" pitchFamily="18" charset="0"/>
                        </a:rPr>
                        <a:t>Период лечения,</a:t>
                      </a:r>
                    </a:p>
                    <a:p>
                      <a:pPr algn="just">
                        <a:lnSpc>
                          <a:spcPct val="150000"/>
                        </a:lnSpc>
                        <a:spcAft>
                          <a:spcPts val="1000"/>
                        </a:spcAft>
                      </a:pPr>
                      <a:r>
                        <a:rPr lang="ru-RU" sz="1800">
                          <a:effectLst/>
                          <a:latin typeface="Times New Roman" pitchFamily="18" charset="0"/>
                          <a:cs typeface="Times New Roman" pitchFamily="18" charset="0"/>
                        </a:rPr>
                        <a:t>дней</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Пало, голов</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Леталь-ность, %</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800">
                          <a:effectLst/>
                          <a:latin typeface="Times New Roman" pitchFamily="18" charset="0"/>
                          <a:cs typeface="Times New Roman" pitchFamily="18" charset="0"/>
                        </a:rPr>
                        <a:t>Длитель-ность болезни,</a:t>
                      </a:r>
                    </a:p>
                    <a:p>
                      <a:pPr algn="just">
                        <a:lnSpc>
                          <a:spcPct val="150000"/>
                        </a:lnSpc>
                        <a:spcAft>
                          <a:spcPts val="0"/>
                        </a:spcAft>
                      </a:pPr>
                      <a:r>
                        <a:rPr lang="ru-RU" sz="1800">
                          <a:effectLst/>
                          <a:latin typeface="Times New Roman" pitchFamily="18" charset="0"/>
                          <a:cs typeface="Times New Roman" pitchFamily="18" charset="0"/>
                        </a:rPr>
                        <a:t>дней</a:t>
                      </a:r>
                      <a:endParaRPr lang="ru-RU" sz="180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9179">
                <a:tc>
                  <a:txBody>
                    <a:bodyPr/>
                    <a:lstStyle/>
                    <a:p>
                      <a:pPr algn="just">
                        <a:lnSpc>
                          <a:spcPct val="150000"/>
                        </a:lnSpc>
                        <a:spcAft>
                          <a:spcPts val="1000"/>
                        </a:spcAft>
                      </a:pPr>
                      <a:r>
                        <a:rPr lang="ru-RU" sz="1800">
                          <a:effectLst/>
                          <a:latin typeface="Times New Roman" pitchFamily="18" charset="0"/>
                          <a:cs typeface="Times New Roman" pitchFamily="18" charset="0"/>
                        </a:rPr>
                        <a:t>А</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 1</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5</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3</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60</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11,3±0,67</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2</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40</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4,5±0,5</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9179">
                <a:tc>
                  <a:txBody>
                    <a:bodyPr/>
                    <a:lstStyle/>
                    <a:p>
                      <a:pPr algn="just">
                        <a:lnSpc>
                          <a:spcPct val="150000"/>
                        </a:lnSpc>
                        <a:spcAft>
                          <a:spcPts val="1000"/>
                        </a:spcAft>
                      </a:pPr>
                      <a:r>
                        <a:rPr lang="ru-RU" sz="1800">
                          <a:effectLst/>
                          <a:latin typeface="Times New Roman" pitchFamily="18" charset="0"/>
                          <a:cs typeface="Times New Roman" pitchFamily="18" charset="0"/>
                        </a:rPr>
                        <a:t>Б</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 2</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6</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5</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83,3</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11,6±0,51</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1</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16,6</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7</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9179">
                <a:tc gridSpan="2">
                  <a:txBody>
                    <a:bodyPr/>
                    <a:lstStyle/>
                    <a:p>
                      <a:pPr algn="just">
                        <a:lnSpc>
                          <a:spcPct val="150000"/>
                        </a:lnSpc>
                        <a:spcAft>
                          <a:spcPts val="1000"/>
                        </a:spcAft>
                      </a:pPr>
                      <a:r>
                        <a:rPr lang="ru-RU" sz="1800">
                          <a:effectLst/>
                          <a:latin typeface="Times New Roman" pitchFamily="18" charset="0"/>
                          <a:cs typeface="Times New Roman" pitchFamily="18" charset="0"/>
                        </a:rPr>
                        <a:t>Всего:</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just">
                        <a:lnSpc>
                          <a:spcPct val="150000"/>
                        </a:lnSpc>
                        <a:spcAft>
                          <a:spcPts val="1000"/>
                        </a:spcAft>
                      </a:pPr>
                      <a:r>
                        <a:rPr lang="ru-RU" sz="1800">
                          <a:effectLst/>
                          <a:latin typeface="Times New Roman" pitchFamily="18" charset="0"/>
                          <a:cs typeface="Times New Roman" pitchFamily="18" charset="0"/>
                        </a:rPr>
                        <a:t>11</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8</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72,7</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11,5±0,38</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3</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27,3</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dirty="0">
                          <a:effectLst/>
                          <a:latin typeface="Times New Roman" pitchFamily="18" charset="0"/>
                          <a:cs typeface="Times New Roman" pitchFamily="18" charset="0"/>
                        </a:rPr>
                        <a:t>5,3±0,88</a:t>
                      </a:r>
                      <a:endParaRPr lang="ru-RU" sz="1800" dirty="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Прямоугольник 2"/>
          <p:cNvSpPr/>
          <p:nvPr/>
        </p:nvSpPr>
        <p:spPr>
          <a:xfrm>
            <a:off x="530393" y="548680"/>
            <a:ext cx="8280920" cy="923330"/>
          </a:xfrm>
          <a:prstGeom prst="rect">
            <a:avLst/>
          </a:prstGeom>
        </p:spPr>
        <p:txBody>
          <a:bodyPr wrap="square">
            <a:spAutoFit/>
          </a:bodyPr>
          <a:lstStyle/>
          <a:p>
            <a:pPr algn="ctr"/>
            <a:r>
              <a:rPr lang="ru-RU" b="1" dirty="0">
                <a:latin typeface="Times New Roman" pitchFamily="18" charset="0"/>
                <a:cs typeface="Times New Roman" pitchFamily="18" charset="0"/>
              </a:rPr>
              <a:t>Сравнительная характеристика терапевтической эффективности</a:t>
            </a:r>
            <a:endParaRPr lang="ru-RU" dirty="0">
              <a:latin typeface="Times New Roman" pitchFamily="18" charset="0"/>
              <a:cs typeface="Times New Roman" pitchFamily="18" charset="0"/>
            </a:endParaRPr>
          </a:p>
          <a:p>
            <a:pPr algn="ctr"/>
            <a:r>
              <a:rPr lang="ru-RU" b="1" dirty="0">
                <a:latin typeface="Times New Roman" pitchFamily="18" charset="0"/>
                <a:cs typeface="Times New Roman" pitchFamily="18" charset="0"/>
              </a:rPr>
              <a:t>двух схем лечения собак больных вирусными гастроэнтеритами,</a:t>
            </a:r>
            <a:endParaRPr lang="ru-RU" dirty="0">
              <a:latin typeface="Times New Roman" pitchFamily="18" charset="0"/>
              <a:cs typeface="Times New Roman" pitchFamily="18" charset="0"/>
            </a:endParaRPr>
          </a:p>
          <a:p>
            <a:pPr algn="ctr"/>
            <a:r>
              <a:rPr lang="ru-RU" b="1" dirty="0">
                <a:latin typeface="Times New Roman" pitchFamily="18" charset="0"/>
                <a:cs typeface="Times New Roman" pitchFamily="18" charset="0"/>
              </a:rPr>
              <a:t>ассоциированными с патогенными </a:t>
            </a:r>
            <a:r>
              <a:rPr lang="ru-RU" b="1" dirty="0" err="1">
                <a:latin typeface="Times New Roman" pitchFamily="18" charset="0"/>
                <a:cs typeface="Times New Roman" pitchFamily="18" charset="0"/>
              </a:rPr>
              <a:t>энтеробактериями</a:t>
            </a:r>
            <a:r>
              <a:rPr lang="ru-RU" b="1" dirty="0">
                <a:latin typeface="Times New Roman" pitchFamily="18" charset="0"/>
                <a:cs typeface="Times New Roman" pitchFamily="18" charset="0"/>
              </a:rPr>
              <a:t> и гельминтами</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268356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423904516"/>
              </p:ext>
            </p:extLst>
          </p:nvPr>
        </p:nvGraphicFramePr>
        <p:xfrm>
          <a:off x="251520" y="1844824"/>
          <a:ext cx="8640960" cy="3919345"/>
        </p:xfrm>
        <a:graphic>
          <a:graphicData uri="http://schemas.openxmlformats.org/drawingml/2006/table">
            <a:tbl>
              <a:tblPr firstCol="1" bandRow="1">
                <a:tableStyleId>{2D5ABB26-0587-4C30-8999-92F81FD0307C}</a:tableStyleId>
              </a:tblPr>
              <a:tblGrid>
                <a:gridCol w="1076243"/>
                <a:gridCol w="745561"/>
                <a:gridCol w="1114034"/>
                <a:gridCol w="939847"/>
                <a:gridCol w="608699"/>
                <a:gridCol w="1300665"/>
                <a:gridCol w="732285"/>
                <a:gridCol w="955995"/>
                <a:gridCol w="1167631"/>
              </a:tblGrid>
              <a:tr h="2612896">
                <a:tc>
                  <a:txBody>
                    <a:bodyPr/>
                    <a:lstStyle/>
                    <a:p>
                      <a:pPr indent="17145" algn="just">
                        <a:lnSpc>
                          <a:spcPct val="150000"/>
                        </a:lnSpc>
                        <a:spcAft>
                          <a:spcPts val="1000"/>
                        </a:spcAft>
                      </a:pPr>
                      <a:r>
                        <a:rPr lang="ru-RU" sz="1800" dirty="0">
                          <a:effectLst/>
                          <a:latin typeface="Times New Roman" pitchFamily="18" charset="0"/>
                          <a:cs typeface="Times New Roman" pitchFamily="18" charset="0"/>
                        </a:rPr>
                        <a:t>Группа</a:t>
                      </a:r>
                      <a:endParaRPr lang="ru-RU" sz="1800" dirty="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Схе-ма лече-ния</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Кол-во испы-туемых больных собак, голов</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Выздо-ро-вело, голов</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dirty="0">
                          <a:effectLst/>
                          <a:latin typeface="Times New Roman" pitchFamily="18" charset="0"/>
                          <a:cs typeface="Times New Roman" pitchFamily="18" charset="0"/>
                        </a:rPr>
                        <a:t> </a:t>
                      </a:r>
                    </a:p>
                    <a:p>
                      <a:pPr algn="just">
                        <a:lnSpc>
                          <a:spcPct val="150000"/>
                        </a:lnSpc>
                        <a:spcAft>
                          <a:spcPts val="1000"/>
                        </a:spcAft>
                      </a:pPr>
                      <a:r>
                        <a:rPr lang="ru-RU" sz="1800" dirty="0">
                          <a:effectLst/>
                          <a:latin typeface="Times New Roman" pitchFamily="18" charset="0"/>
                          <a:cs typeface="Times New Roman" pitchFamily="18" charset="0"/>
                        </a:rPr>
                        <a:t>%</a:t>
                      </a:r>
                      <a:endParaRPr lang="ru-RU" sz="1800" dirty="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800" dirty="0">
                          <a:effectLst/>
                          <a:latin typeface="Times New Roman" pitchFamily="18" charset="0"/>
                          <a:cs typeface="Times New Roman" pitchFamily="18" charset="0"/>
                        </a:rPr>
                        <a:t>Период лечения,</a:t>
                      </a:r>
                    </a:p>
                    <a:p>
                      <a:pPr algn="just">
                        <a:lnSpc>
                          <a:spcPct val="150000"/>
                        </a:lnSpc>
                        <a:spcAft>
                          <a:spcPts val="1000"/>
                        </a:spcAft>
                      </a:pPr>
                      <a:r>
                        <a:rPr lang="ru-RU" sz="1800" dirty="0">
                          <a:effectLst/>
                          <a:latin typeface="Times New Roman" pitchFamily="18" charset="0"/>
                          <a:cs typeface="Times New Roman" pitchFamily="18" charset="0"/>
                        </a:rPr>
                        <a:t>дней</a:t>
                      </a:r>
                      <a:endParaRPr lang="ru-RU" sz="1800" dirty="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Пало, голов</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Леталь-ность, %</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ru-RU" sz="1800">
                          <a:effectLst/>
                          <a:latin typeface="Times New Roman" pitchFamily="18" charset="0"/>
                          <a:cs typeface="Times New Roman" pitchFamily="18" charset="0"/>
                        </a:rPr>
                        <a:t>Длитель-ность болезни,</a:t>
                      </a:r>
                    </a:p>
                    <a:p>
                      <a:pPr algn="just">
                        <a:lnSpc>
                          <a:spcPct val="150000"/>
                        </a:lnSpc>
                        <a:spcAft>
                          <a:spcPts val="0"/>
                        </a:spcAft>
                      </a:pPr>
                      <a:r>
                        <a:rPr lang="ru-RU" sz="1800">
                          <a:effectLst/>
                          <a:latin typeface="Times New Roman" pitchFamily="18" charset="0"/>
                          <a:cs typeface="Times New Roman" pitchFamily="18" charset="0"/>
                        </a:rPr>
                        <a:t>дней</a:t>
                      </a:r>
                      <a:endParaRPr lang="ru-RU" sz="180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5483">
                <a:tc>
                  <a:txBody>
                    <a:bodyPr/>
                    <a:lstStyle/>
                    <a:p>
                      <a:pPr algn="just">
                        <a:lnSpc>
                          <a:spcPct val="150000"/>
                        </a:lnSpc>
                        <a:spcAft>
                          <a:spcPts val="1000"/>
                        </a:spcAft>
                      </a:pPr>
                      <a:r>
                        <a:rPr lang="ru-RU" sz="1800">
                          <a:effectLst/>
                          <a:latin typeface="Times New Roman" pitchFamily="18" charset="0"/>
                          <a:cs typeface="Times New Roman" pitchFamily="18" charset="0"/>
                        </a:rPr>
                        <a:t>А</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 1</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5</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2</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40</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13,75±0,75</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3</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60</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5,2±1,02</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5483">
                <a:tc>
                  <a:txBody>
                    <a:bodyPr/>
                    <a:lstStyle/>
                    <a:p>
                      <a:pPr algn="just">
                        <a:lnSpc>
                          <a:spcPct val="150000"/>
                        </a:lnSpc>
                        <a:spcAft>
                          <a:spcPts val="1000"/>
                        </a:spcAft>
                      </a:pPr>
                      <a:r>
                        <a:rPr lang="ru-RU" sz="1800">
                          <a:effectLst/>
                          <a:latin typeface="Times New Roman" pitchFamily="18" charset="0"/>
                          <a:cs typeface="Times New Roman" pitchFamily="18" charset="0"/>
                        </a:rPr>
                        <a:t>Б</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 2</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6</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5</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83,3</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13,8±0,37</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1</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16,7</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8±0,32</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5483">
                <a:tc gridSpan="2">
                  <a:txBody>
                    <a:bodyPr/>
                    <a:lstStyle/>
                    <a:p>
                      <a:pPr algn="just">
                        <a:lnSpc>
                          <a:spcPct val="150000"/>
                        </a:lnSpc>
                        <a:spcAft>
                          <a:spcPts val="1000"/>
                        </a:spcAft>
                      </a:pPr>
                      <a:r>
                        <a:rPr lang="ru-RU" sz="1800">
                          <a:effectLst/>
                          <a:latin typeface="Times New Roman" pitchFamily="18" charset="0"/>
                          <a:cs typeface="Times New Roman" pitchFamily="18" charset="0"/>
                        </a:rPr>
                        <a:t>Всего:</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pPr algn="just">
                        <a:lnSpc>
                          <a:spcPct val="150000"/>
                        </a:lnSpc>
                        <a:spcAft>
                          <a:spcPts val="1000"/>
                        </a:spcAft>
                      </a:pPr>
                      <a:r>
                        <a:rPr lang="ru-RU" sz="1800">
                          <a:effectLst/>
                          <a:latin typeface="Times New Roman" pitchFamily="18" charset="0"/>
                          <a:cs typeface="Times New Roman" pitchFamily="18" charset="0"/>
                        </a:rPr>
                        <a:t>11</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7</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63,6</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13,79±0,31</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4</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a:effectLst/>
                          <a:latin typeface="Times New Roman" pitchFamily="18" charset="0"/>
                          <a:cs typeface="Times New Roman" pitchFamily="18" charset="0"/>
                        </a:rPr>
                        <a:t>36,4</a:t>
                      </a:r>
                      <a:endParaRPr lang="ru-RU" sz="180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1000"/>
                        </a:spcAft>
                      </a:pPr>
                      <a:r>
                        <a:rPr lang="ru-RU" sz="1800" dirty="0">
                          <a:effectLst/>
                          <a:latin typeface="Times New Roman" pitchFamily="18" charset="0"/>
                          <a:cs typeface="Times New Roman" pitchFamily="18" charset="0"/>
                        </a:rPr>
                        <a:t>6,6±0,77</a:t>
                      </a:r>
                      <a:endParaRPr lang="ru-RU" sz="1800" dirty="0">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Прямоугольник 2"/>
          <p:cNvSpPr/>
          <p:nvPr/>
        </p:nvSpPr>
        <p:spPr>
          <a:xfrm>
            <a:off x="286838" y="548680"/>
            <a:ext cx="8640960" cy="1015663"/>
          </a:xfrm>
          <a:prstGeom prst="rect">
            <a:avLst/>
          </a:prstGeom>
        </p:spPr>
        <p:txBody>
          <a:bodyPr wrap="square">
            <a:spAutoFit/>
          </a:bodyPr>
          <a:lstStyle/>
          <a:p>
            <a:pPr algn="ctr"/>
            <a:r>
              <a:rPr lang="ru-RU" sz="2000" b="1" dirty="0">
                <a:latin typeface="Times New Roman" pitchFamily="18" charset="0"/>
                <a:cs typeface="Times New Roman" pitchFamily="18" charset="0"/>
              </a:rPr>
              <a:t>Сравнительная характеристика терапевтической эффективности</a:t>
            </a:r>
            <a:endParaRPr lang="ru-RU" sz="2000" dirty="0">
              <a:latin typeface="Times New Roman" pitchFamily="18" charset="0"/>
              <a:cs typeface="Times New Roman" pitchFamily="18" charset="0"/>
            </a:endParaRPr>
          </a:p>
          <a:p>
            <a:pPr algn="ctr"/>
            <a:r>
              <a:rPr lang="ru-RU" sz="2000" b="1" dirty="0">
                <a:latin typeface="Times New Roman" pitchFamily="18" charset="0"/>
                <a:cs typeface="Times New Roman" pitchFamily="18" charset="0"/>
              </a:rPr>
              <a:t>двух схем лечения собак больных ассоциированными вирусными бронхопневмониями</a:t>
            </a:r>
            <a:endParaRPr lang="ru-RU" sz="2000"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2867471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l="3455" t="25044" r="3848" b="17604"/>
          <a:stretch>
            <a:fillRect/>
          </a:stretch>
        </p:blipFill>
        <p:spPr bwMode="auto">
          <a:xfrm>
            <a:off x="2843808" y="137465"/>
            <a:ext cx="6197980" cy="3122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Рисунок 19"/>
          <p:cNvPicPr>
            <a:picLocks noChangeAspect="1" noChangeArrowheads="1"/>
          </p:cNvPicPr>
          <p:nvPr/>
        </p:nvPicPr>
        <p:blipFill>
          <a:blip r:embed="rId3">
            <a:extLst>
              <a:ext uri="{28A0092B-C50C-407E-A947-70E740481C1C}">
                <a14:useLocalDpi xmlns:a14="http://schemas.microsoft.com/office/drawing/2010/main" val="0"/>
              </a:ext>
            </a:extLst>
          </a:blip>
          <a:srcRect l="1859" t="17786" r="4430" b="7803"/>
          <a:stretch>
            <a:fillRect/>
          </a:stretch>
        </p:blipFill>
        <p:spPr bwMode="auto">
          <a:xfrm>
            <a:off x="2843808" y="3140968"/>
            <a:ext cx="6197980" cy="3695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79512" y="332656"/>
            <a:ext cx="2448272" cy="1938992"/>
          </a:xfrm>
          <a:prstGeom prst="rect">
            <a:avLst/>
          </a:prstGeom>
          <a:noFill/>
        </p:spPr>
        <p:txBody>
          <a:bodyPr wrap="square" rtlCol="0">
            <a:spAutoFit/>
          </a:bodyPr>
          <a:lstStyle/>
          <a:p>
            <a:pPr algn="ctr"/>
            <a:r>
              <a:rPr lang="ru-RU" sz="2000" b="1" dirty="0" smtClean="0">
                <a:latin typeface="Times New Roman" pitchFamily="18" charset="0"/>
                <a:cs typeface="Times New Roman" pitchFamily="18" charset="0"/>
              </a:rPr>
              <a:t>Алгоритм диагностики </a:t>
            </a:r>
            <a:r>
              <a:rPr lang="ru-RU" sz="2000" b="1" dirty="0">
                <a:latin typeface="Times New Roman" pitchFamily="18" charset="0"/>
                <a:cs typeface="Times New Roman" pitchFamily="18" charset="0"/>
              </a:rPr>
              <a:t>ассоциированных вирусных гастроэнтеритов собак</a:t>
            </a:r>
          </a:p>
        </p:txBody>
      </p:sp>
    </p:spTree>
    <p:extLst>
      <p:ext uri="{BB962C8B-B14F-4D97-AF65-F5344CB8AC3E}">
        <p14:creationId xmlns:p14="http://schemas.microsoft.com/office/powerpoint/2010/main" val="23715909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l="2730" t="21053" r="4285" b="21416"/>
          <a:stretch>
            <a:fillRect/>
          </a:stretch>
        </p:blipFill>
        <p:spPr bwMode="auto">
          <a:xfrm>
            <a:off x="2915816" y="1"/>
            <a:ext cx="6048672" cy="321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Рисунок 19"/>
          <p:cNvPicPr>
            <a:picLocks noChangeAspect="1" noChangeArrowheads="1"/>
          </p:cNvPicPr>
          <p:nvPr/>
        </p:nvPicPr>
        <p:blipFill>
          <a:blip r:embed="rId3">
            <a:extLst>
              <a:ext uri="{28A0092B-C50C-407E-A947-70E740481C1C}">
                <a14:useLocalDpi xmlns:a14="http://schemas.microsoft.com/office/drawing/2010/main" val="0"/>
              </a:ext>
            </a:extLst>
          </a:blip>
          <a:srcRect l="2293" t="17241" r="3412" b="7205"/>
          <a:stretch>
            <a:fillRect/>
          </a:stretch>
        </p:blipFill>
        <p:spPr bwMode="auto">
          <a:xfrm>
            <a:off x="2915816" y="3212976"/>
            <a:ext cx="5923731" cy="3645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212095" y="332656"/>
            <a:ext cx="2520280" cy="1938992"/>
          </a:xfrm>
          <a:prstGeom prst="rect">
            <a:avLst/>
          </a:prstGeom>
        </p:spPr>
        <p:txBody>
          <a:bodyPr wrap="square">
            <a:spAutoFit/>
          </a:bodyPr>
          <a:lstStyle/>
          <a:p>
            <a:pPr algn="ctr"/>
            <a:r>
              <a:rPr lang="ru-RU" sz="2000" b="1" dirty="0">
                <a:latin typeface="Times New Roman" pitchFamily="18" charset="0"/>
                <a:cs typeface="Times New Roman" pitchFamily="18" charset="0"/>
              </a:rPr>
              <a:t>Алгоритм диагностики ассоциированных вирусных </a:t>
            </a:r>
            <a:r>
              <a:rPr lang="ru-RU" sz="2000" b="1" dirty="0" smtClean="0">
                <a:latin typeface="Times New Roman" pitchFamily="18" charset="0"/>
                <a:cs typeface="Times New Roman" pitchFamily="18" charset="0"/>
              </a:rPr>
              <a:t>бронхопневмоний</a:t>
            </a:r>
          </a:p>
          <a:p>
            <a:pPr algn="ctr"/>
            <a:r>
              <a:rPr lang="ru-RU" sz="2000" b="1" dirty="0" smtClean="0">
                <a:latin typeface="Times New Roman" pitchFamily="18" charset="0"/>
                <a:cs typeface="Times New Roman" pitchFamily="18" charset="0"/>
              </a:rPr>
              <a:t>собак</a:t>
            </a:r>
            <a:endParaRPr lang="ru-RU"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38096231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p14="http://schemas.microsoft.com/office/powerpoint/2010/main" val="2208305665"/>
              </p:ext>
            </p:extLst>
          </p:nvPr>
        </p:nvGraphicFramePr>
        <p:xfrm>
          <a:off x="107504" y="980728"/>
          <a:ext cx="8928993" cy="5731657"/>
        </p:xfrm>
        <a:graphic>
          <a:graphicData uri="http://schemas.openxmlformats.org/drawingml/2006/table">
            <a:tbl>
              <a:tblPr firstRow="1" bandRow="1">
                <a:tableStyleId>{2D5ABB26-0587-4C30-8999-92F81FD0307C}</a:tableStyleId>
              </a:tblPr>
              <a:tblGrid>
                <a:gridCol w="4126843"/>
                <a:gridCol w="1500670"/>
                <a:gridCol w="3301480"/>
              </a:tblGrid>
              <a:tr h="576063">
                <a:tc>
                  <a:txBody>
                    <a:bodyPr/>
                    <a:lstStyle/>
                    <a:p>
                      <a:pPr algn="ctr"/>
                      <a:r>
                        <a:rPr lang="ru-RU" sz="1400" b="1" kern="1200" dirty="0" smtClean="0">
                          <a:solidFill>
                            <a:schemeClr val="tx1"/>
                          </a:solidFill>
                          <a:effectLst/>
                          <a:latin typeface="Times New Roman" pitchFamily="18" charset="0"/>
                          <a:ea typeface="+mn-ea"/>
                          <a:cs typeface="Times New Roman" pitchFamily="18" charset="0"/>
                        </a:rPr>
                        <a:t>Кратность вакцинации</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kern="1200" dirty="0" smtClean="0">
                          <a:solidFill>
                            <a:schemeClr val="tx1"/>
                          </a:solidFill>
                          <a:effectLst/>
                          <a:latin typeface="Times New Roman" pitchFamily="18" charset="0"/>
                          <a:ea typeface="+mn-ea"/>
                          <a:cs typeface="Times New Roman" pitchFamily="18" charset="0"/>
                        </a:rPr>
                        <a:t>Применяемая вакцина</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kern="1200" dirty="0" smtClean="0">
                          <a:solidFill>
                            <a:schemeClr val="tx1"/>
                          </a:solidFill>
                          <a:effectLst/>
                          <a:latin typeface="Times New Roman" pitchFamily="18" charset="0"/>
                          <a:ea typeface="+mn-ea"/>
                          <a:cs typeface="Times New Roman" pitchFamily="18" charset="0"/>
                        </a:rPr>
                        <a:t>Наименование профилактических мероприятий</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328">
                <a:tc>
                  <a:txBody>
                    <a:bodyPr/>
                    <a:lstStyle/>
                    <a:p>
                      <a:r>
                        <a:rPr lang="ru-RU" sz="1400" b="1" i="1" kern="1200" dirty="0" smtClean="0">
                          <a:solidFill>
                            <a:schemeClr val="tx1"/>
                          </a:solidFill>
                          <a:effectLst/>
                          <a:latin typeface="Times New Roman" pitchFamily="18" charset="0"/>
                          <a:ea typeface="+mn-ea"/>
                          <a:cs typeface="Times New Roman" pitchFamily="18" charset="0"/>
                        </a:rPr>
                        <a:t>1-я вакцинация</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a:r>
                        <a:rPr lang="ru-RU" sz="1400" kern="1200" dirty="0" err="1" smtClean="0">
                          <a:solidFill>
                            <a:schemeClr val="tx1"/>
                          </a:solidFill>
                          <a:effectLst/>
                          <a:latin typeface="Times New Roman" pitchFamily="18" charset="0"/>
                          <a:ea typeface="+mn-ea"/>
                          <a:cs typeface="Times New Roman" pitchFamily="18" charset="0"/>
                        </a:rPr>
                        <a:t>Дюрамун</a:t>
                      </a:r>
                      <a:r>
                        <a:rPr lang="ru-RU" sz="1400" kern="1200" dirty="0" smtClean="0">
                          <a:solidFill>
                            <a:schemeClr val="tx1"/>
                          </a:solidFill>
                          <a:effectLst/>
                          <a:latin typeface="Times New Roman" pitchFamily="18" charset="0"/>
                          <a:ea typeface="+mn-ea"/>
                          <a:cs typeface="Times New Roman" pitchFamily="18" charset="0"/>
                        </a:rPr>
                        <a:t> Макс 5-CvK/4L или </a:t>
                      </a:r>
                      <a:r>
                        <a:rPr lang="ru-RU" sz="1400" kern="1200" dirty="0" err="1" smtClean="0">
                          <a:solidFill>
                            <a:schemeClr val="tx1"/>
                          </a:solidFill>
                          <a:effectLst/>
                          <a:latin typeface="Times New Roman" pitchFamily="18" charset="0"/>
                          <a:ea typeface="+mn-ea"/>
                          <a:cs typeface="Times New Roman" pitchFamily="18" charset="0"/>
                        </a:rPr>
                        <a:t>Вангард</a:t>
                      </a:r>
                      <a:r>
                        <a:rPr lang="ru-RU" sz="1400" kern="1200" dirty="0" smtClean="0">
                          <a:solidFill>
                            <a:schemeClr val="tx1"/>
                          </a:solidFill>
                          <a:effectLst/>
                          <a:latin typeface="Times New Roman" pitchFamily="18" charset="0"/>
                          <a:ea typeface="+mn-ea"/>
                          <a:cs typeface="Times New Roman" pitchFamily="18" charset="0"/>
                        </a:rPr>
                        <a:t> Плюс 5 </a:t>
                      </a:r>
                      <a:r>
                        <a:rPr lang="en-US" sz="1400" kern="1200" dirty="0" smtClean="0">
                          <a:solidFill>
                            <a:schemeClr val="tx1"/>
                          </a:solidFill>
                          <a:effectLst/>
                          <a:latin typeface="Times New Roman" pitchFamily="18" charset="0"/>
                          <a:ea typeface="+mn-ea"/>
                          <a:cs typeface="Times New Roman" pitchFamily="18" charset="0"/>
                        </a:rPr>
                        <a:t>L</a:t>
                      </a:r>
                      <a:r>
                        <a:rPr lang="ru-RU" sz="1400" kern="1200" dirty="0" smtClean="0">
                          <a:solidFill>
                            <a:schemeClr val="tx1"/>
                          </a:solidFill>
                          <a:effectLst/>
                          <a:latin typeface="Times New Roman" pitchFamily="18" charset="0"/>
                          <a:ea typeface="+mn-ea"/>
                          <a:cs typeface="Times New Roman" pitchFamily="18" charset="0"/>
                        </a:rPr>
                        <a:t>4 </a:t>
                      </a:r>
                      <a:r>
                        <a:rPr lang="en-US" sz="1400" kern="1200" dirty="0" smtClean="0">
                          <a:solidFill>
                            <a:schemeClr val="tx1"/>
                          </a:solidFill>
                          <a:effectLst/>
                          <a:latin typeface="Times New Roman" pitchFamily="18" charset="0"/>
                          <a:ea typeface="+mn-ea"/>
                          <a:cs typeface="Times New Roman" pitchFamily="18" charset="0"/>
                        </a:rPr>
                        <a:t>CV </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r>
                        <a:rPr lang="ru-RU" sz="1400" kern="1200" dirty="0" err="1" smtClean="0">
                          <a:solidFill>
                            <a:schemeClr val="tx1"/>
                          </a:solidFill>
                          <a:effectLst/>
                          <a:latin typeface="Times New Roman" pitchFamily="18" charset="0"/>
                          <a:ea typeface="+mn-ea"/>
                          <a:cs typeface="Times New Roman" pitchFamily="18" charset="0"/>
                        </a:rPr>
                        <a:t>Ввакцинация</a:t>
                      </a:r>
                      <a:r>
                        <a:rPr lang="ru-RU" sz="1400" kern="1200" dirty="0" smtClean="0">
                          <a:solidFill>
                            <a:schemeClr val="tx1"/>
                          </a:solidFill>
                          <a:effectLst/>
                          <a:latin typeface="Times New Roman" pitchFamily="18" charset="0"/>
                          <a:ea typeface="+mn-ea"/>
                          <a:cs typeface="Times New Roman" pitchFamily="18" charset="0"/>
                        </a:rPr>
                        <a:t> против чумы плотоядных, </a:t>
                      </a:r>
                      <a:r>
                        <a:rPr lang="ru-RU" sz="1400" kern="1200" dirty="0" err="1" smtClean="0">
                          <a:solidFill>
                            <a:schemeClr val="tx1"/>
                          </a:solidFill>
                          <a:effectLst/>
                          <a:latin typeface="Times New Roman" pitchFamily="18" charset="0"/>
                          <a:ea typeface="+mn-ea"/>
                          <a:cs typeface="Times New Roman" pitchFamily="18" charset="0"/>
                        </a:rPr>
                        <a:t>парвовирусного</a:t>
                      </a:r>
                      <a:r>
                        <a:rPr lang="ru-RU" sz="1400" kern="1200" dirty="0" smtClean="0">
                          <a:solidFill>
                            <a:schemeClr val="tx1"/>
                          </a:solidFill>
                          <a:effectLst/>
                          <a:latin typeface="Times New Roman" pitchFamily="18" charset="0"/>
                          <a:ea typeface="+mn-ea"/>
                          <a:cs typeface="Times New Roman" pitchFamily="18" charset="0"/>
                        </a:rPr>
                        <a:t> энтерита, гепатита, </a:t>
                      </a:r>
                      <a:r>
                        <a:rPr lang="ru-RU" sz="1400" kern="1200" dirty="0" err="1" smtClean="0">
                          <a:solidFill>
                            <a:schemeClr val="tx1"/>
                          </a:solidFill>
                          <a:effectLst/>
                          <a:latin typeface="Times New Roman" pitchFamily="18" charset="0"/>
                          <a:ea typeface="+mn-ea"/>
                          <a:cs typeface="Times New Roman" pitchFamily="18" charset="0"/>
                        </a:rPr>
                        <a:t>аденовироза</a:t>
                      </a:r>
                      <a:r>
                        <a:rPr lang="ru-RU" sz="1400" kern="1200" dirty="0" smtClean="0">
                          <a:solidFill>
                            <a:schemeClr val="tx1"/>
                          </a:solidFill>
                          <a:effectLst/>
                          <a:latin typeface="Times New Roman" pitchFamily="18" charset="0"/>
                          <a:ea typeface="+mn-ea"/>
                          <a:cs typeface="Times New Roman" pitchFamily="18" charset="0"/>
                        </a:rPr>
                        <a:t>, </a:t>
                      </a:r>
                      <a:r>
                        <a:rPr lang="ru-RU" sz="1400" kern="1200" dirty="0" err="1" smtClean="0">
                          <a:solidFill>
                            <a:schemeClr val="tx1"/>
                          </a:solidFill>
                          <a:effectLst/>
                          <a:latin typeface="Times New Roman" pitchFamily="18" charset="0"/>
                          <a:ea typeface="+mn-ea"/>
                          <a:cs typeface="Times New Roman" pitchFamily="18" charset="0"/>
                        </a:rPr>
                        <a:t>парагриппа</a:t>
                      </a:r>
                      <a:r>
                        <a:rPr lang="ru-RU" sz="1400" kern="1200" dirty="0" smtClean="0">
                          <a:solidFill>
                            <a:schemeClr val="tx1"/>
                          </a:solidFill>
                          <a:effectLst/>
                          <a:latin typeface="Times New Roman" pitchFamily="18" charset="0"/>
                          <a:ea typeface="+mn-ea"/>
                          <a:cs typeface="Times New Roman" pitchFamily="18" charset="0"/>
                        </a:rPr>
                        <a:t>, </a:t>
                      </a:r>
                      <a:r>
                        <a:rPr lang="ru-RU" sz="1400" kern="1200" dirty="0" err="1" smtClean="0">
                          <a:solidFill>
                            <a:schemeClr val="tx1"/>
                          </a:solidFill>
                          <a:effectLst/>
                          <a:latin typeface="Times New Roman" pitchFamily="18" charset="0"/>
                          <a:ea typeface="+mn-ea"/>
                          <a:cs typeface="Times New Roman" pitchFamily="18" charset="0"/>
                        </a:rPr>
                        <a:t>коронавируса</a:t>
                      </a:r>
                      <a:r>
                        <a:rPr lang="ru-RU" sz="1400" kern="1200" dirty="0" smtClean="0">
                          <a:solidFill>
                            <a:schemeClr val="tx1"/>
                          </a:solidFill>
                          <a:effectLst/>
                          <a:latin typeface="Times New Roman" pitchFamily="18" charset="0"/>
                          <a:ea typeface="+mn-ea"/>
                          <a:cs typeface="Times New Roman" pitchFamily="18" charset="0"/>
                        </a:rPr>
                        <a:t> и лептоспироза</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57961">
                <a:tc>
                  <a:txBody>
                    <a:bodyPr/>
                    <a:lstStyle/>
                    <a:p>
                      <a:r>
                        <a:rPr lang="ru-RU" sz="1400" b="1" i="1" kern="1200" dirty="0" smtClean="0">
                          <a:solidFill>
                            <a:schemeClr val="tx1"/>
                          </a:solidFill>
                          <a:effectLst/>
                          <a:latin typeface="Times New Roman" pitchFamily="18" charset="0"/>
                          <a:ea typeface="+mn-ea"/>
                          <a:cs typeface="Times New Roman" pitchFamily="18" charset="0"/>
                        </a:rPr>
                        <a:t>2-я вакцинация</a:t>
                      </a:r>
                      <a:endParaRPr lang="ru-RU" sz="1400" kern="1200" dirty="0" smtClean="0">
                        <a:solidFill>
                          <a:schemeClr val="tx1"/>
                        </a:solidFill>
                        <a:effectLst/>
                        <a:latin typeface="Times New Roman" pitchFamily="18" charset="0"/>
                        <a:ea typeface="+mn-ea"/>
                        <a:cs typeface="Times New Roman" pitchFamily="18" charset="0"/>
                      </a:endParaRPr>
                    </a:p>
                    <a:p>
                      <a:r>
                        <a:rPr lang="ru-RU" sz="1400" kern="1200" dirty="0" smtClean="0">
                          <a:solidFill>
                            <a:schemeClr val="tx1"/>
                          </a:solidFill>
                          <a:effectLst/>
                          <a:latin typeface="Times New Roman" pitchFamily="18" charset="0"/>
                          <a:ea typeface="+mn-ea"/>
                          <a:cs typeface="Times New Roman" pitchFamily="18" charset="0"/>
                        </a:rPr>
                        <a:t>Через 3 недели после 1-ой вакцинации</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r h="757961">
                <a:tc>
                  <a:txBody>
                    <a:bodyPr/>
                    <a:lstStyle/>
                    <a:p>
                      <a:r>
                        <a:rPr lang="ru-RU" sz="1400" b="1" i="1" kern="1200" dirty="0" smtClean="0">
                          <a:solidFill>
                            <a:schemeClr val="tx1"/>
                          </a:solidFill>
                          <a:effectLst/>
                          <a:latin typeface="Times New Roman" pitchFamily="18" charset="0"/>
                          <a:ea typeface="+mn-ea"/>
                          <a:cs typeface="Times New Roman" pitchFamily="18" charset="0"/>
                        </a:rPr>
                        <a:t>3-я вакцинация</a:t>
                      </a:r>
                      <a:endParaRPr lang="ru-RU" sz="1400" kern="1200" dirty="0" smtClean="0">
                        <a:solidFill>
                          <a:schemeClr val="tx1"/>
                        </a:solidFill>
                        <a:effectLst/>
                        <a:latin typeface="Times New Roman" pitchFamily="18" charset="0"/>
                        <a:ea typeface="+mn-ea"/>
                        <a:cs typeface="Times New Roman" pitchFamily="18" charset="0"/>
                      </a:endParaRPr>
                    </a:p>
                    <a:p>
                      <a:r>
                        <a:rPr lang="ru-RU" sz="1400" kern="1200" dirty="0" smtClean="0">
                          <a:solidFill>
                            <a:schemeClr val="tx1"/>
                          </a:solidFill>
                          <a:effectLst/>
                          <a:latin typeface="Times New Roman" pitchFamily="18" charset="0"/>
                          <a:ea typeface="+mn-ea"/>
                          <a:cs typeface="Times New Roman" pitchFamily="18" charset="0"/>
                        </a:rPr>
                        <a:t>Через 3 недели после 2-ой вакцинации</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r h="723196">
                <a:tc>
                  <a:txBody>
                    <a:bodyPr/>
                    <a:lstStyle/>
                    <a:p>
                      <a:r>
                        <a:rPr lang="ru-RU" sz="1400" b="1" i="1" kern="1200" dirty="0" smtClean="0">
                          <a:solidFill>
                            <a:schemeClr val="tx1"/>
                          </a:solidFill>
                          <a:effectLst/>
                          <a:latin typeface="Times New Roman" pitchFamily="18" charset="0"/>
                          <a:ea typeface="+mn-ea"/>
                          <a:cs typeface="Times New Roman" pitchFamily="18" charset="0"/>
                        </a:rPr>
                        <a:t>4-я вакцинация</a:t>
                      </a:r>
                      <a:endParaRPr lang="ru-RU" sz="1400" kern="1200" dirty="0" smtClean="0">
                        <a:solidFill>
                          <a:schemeClr val="tx1"/>
                        </a:solidFill>
                        <a:effectLst/>
                        <a:latin typeface="Times New Roman" pitchFamily="18" charset="0"/>
                        <a:ea typeface="+mn-ea"/>
                        <a:cs typeface="Times New Roman" pitchFamily="18" charset="0"/>
                      </a:endParaRPr>
                    </a:p>
                    <a:p>
                      <a:r>
                        <a:rPr lang="ru-RU" sz="1400" kern="1200" dirty="0" smtClean="0">
                          <a:solidFill>
                            <a:schemeClr val="tx1"/>
                          </a:solidFill>
                          <a:effectLst/>
                          <a:latin typeface="Times New Roman" pitchFamily="18" charset="0"/>
                          <a:ea typeface="+mn-ea"/>
                          <a:cs typeface="Times New Roman" pitchFamily="18" charset="0"/>
                        </a:rPr>
                        <a:t>Через 3 недели после 3-ей вакцинации</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kern="1200" dirty="0" err="1" smtClean="0">
                          <a:solidFill>
                            <a:schemeClr val="tx1"/>
                          </a:solidFill>
                          <a:effectLst/>
                          <a:latin typeface="Times New Roman" pitchFamily="18" charset="0"/>
                          <a:ea typeface="+mn-ea"/>
                          <a:cs typeface="Times New Roman" pitchFamily="18" charset="0"/>
                        </a:rPr>
                        <a:t>Рабикан</a:t>
                      </a:r>
                      <a:endParaRPr lang="ru-RU" sz="1400" dirty="0">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400" dirty="0" smtClean="0">
                          <a:latin typeface="Times New Roman" pitchFamily="18" charset="0"/>
                          <a:cs typeface="Times New Roman" pitchFamily="18" charset="0"/>
                        </a:rPr>
                        <a:t>Вакцинация против бешенства</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19947">
                <a:tc>
                  <a:txBody>
                    <a:bodyPr/>
                    <a:lstStyle/>
                    <a:p>
                      <a:r>
                        <a:rPr lang="ru-RU" sz="1400" b="1" i="1" kern="1200" dirty="0" smtClean="0">
                          <a:solidFill>
                            <a:schemeClr val="tx1"/>
                          </a:solidFill>
                          <a:effectLst/>
                          <a:latin typeface="Times New Roman" pitchFamily="18" charset="0"/>
                          <a:ea typeface="+mn-ea"/>
                          <a:cs typeface="Times New Roman" pitchFamily="18" charset="0"/>
                        </a:rPr>
                        <a:t>5- я вакцинация и последующие до конца жизни</a:t>
                      </a:r>
                      <a:endParaRPr lang="ru-RU" sz="1400" kern="1200" dirty="0" smtClean="0">
                        <a:solidFill>
                          <a:schemeClr val="tx1"/>
                        </a:solidFill>
                        <a:effectLst/>
                        <a:latin typeface="Times New Roman" pitchFamily="18" charset="0"/>
                        <a:ea typeface="+mn-ea"/>
                        <a:cs typeface="Times New Roman" pitchFamily="18" charset="0"/>
                      </a:endParaRPr>
                    </a:p>
                    <a:p>
                      <a:r>
                        <a:rPr lang="ru-RU" sz="1400" kern="1200" dirty="0" smtClean="0">
                          <a:solidFill>
                            <a:schemeClr val="tx1"/>
                          </a:solidFill>
                          <a:effectLst/>
                          <a:latin typeface="Times New Roman" pitchFamily="18" charset="0"/>
                          <a:ea typeface="+mn-ea"/>
                          <a:cs typeface="Times New Roman" pitchFamily="18" charset="0"/>
                        </a:rPr>
                        <a:t>Через 1 год после последней прививки </a:t>
                      </a:r>
                      <a:r>
                        <a:rPr lang="ru-RU" sz="1400" kern="1200" dirty="0" err="1" smtClean="0">
                          <a:solidFill>
                            <a:schemeClr val="tx1"/>
                          </a:solidFill>
                          <a:effectLst/>
                          <a:latin typeface="Times New Roman" pitchFamily="18" charset="0"/>
                          <a:ea typeface="+mn-ea"/>
                          <a:cs typeface="Times New Roman" pitchFamily="18" charset="0"/>
                        </a:rPr>
                        <a:t>Дюрамун</a:t>
                      </a:r>
                      <a:r>
                        <a:rPr lang="ru-RU" sz="1400" kern="1200" dirty="0" smtClean="0">
                          <a:solidFill>
                            <a:schemeClr val="tx1"/>
                          </a:solidFill>
                          <a:effectLst/>
                          <a:latin typeface="Times New Roman" pitchFamily="18" charset="0"/>
                          <a:ea typeface="+mn-ea"/>
                          <a:cs typeface="Times New Roman" pitchFamily="18" charset="0"/>
                        </a:rPr>
                        <a:t> Макс 5-CvK/4L</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err="1" smtClean="0">
                          <a:solidFill>
                            <a:schemeClr val="tx1"/>
                          </a:solidFill>
                          <a:effectLst/>
                          <a:latin typeface="Times New Roman" pitchFamily="18" charset="0"/>
                          <a:ea typeface="+mn-ea"/>
                          <a:cs typeface="Times New Roman" pitchFamily="18" charset="0"/>
                        </a:rPr>
                        <a:t>Дюрамун</a:t>
                      </a:r>
                      <a:r>
                        <a:rPr lang="ru-RU" sz="1400" kern="1200" dirty="0" smtClean="0">
                          <a:solidFill>
                            <a:schemeClr val="tx1"/>
                          </a:solidFill>
                          <a:effectLst/>
                          <a:latin typeface="Times New Roman" pitchFamily="18" charset="0"/>
                          <a:ea typeface="+mn-ea"/>
                          <a:cs typeface="Times New Roman" pitchFamily="18" charset="0"/>
                        </a:rPr>
                        <a:t> Макс 5-CvK/4L или </a:t>
                      </a:r>
                      <a:r>
                        <a:rPr lang="ru-RU" sz="1400" kern="1200" dirty="0" err="1" smtClean="0">
                          <a:solidFill>
                            <a:schemeClr val="tx1"/>
                          </a:solidFill>
                          <a:effectLst/>
                          <a:latin typeface="Times New Roman" pitchFamily="18" charset="0"/>
                          <a:ea typeface="+mn-ea"/>
                          <a:cs typeface="Times New Roman" pitchFamily="18" charset="0"/>
                        </a:rPr>
                        <a:t>Вангард</a:t>
                      </a:r>
                      <a:r>
                        <a:rPr lang="ru-RU" sz="1400" kern="1200" dirty="0" smtClean="0">
                          <a:solidFill>
                            <a:schemeClr val="tx1"/>
                          </a:solidFill>
                          <a:effectLst/>
                          <a:latin typeface="Times New Roman" pitchFamily="18" charset="0"/>
                          <a:ea typeface="+mn-ea"/>
                          <a:cs typeface="Times New Roman" pitchFamily="18" charset="0"/>
                        </a:rPr>
                        <a:t> Плюс 5 </a:t>
                      </a:r>
                      <a:r>
                        <a:rPr lang="en-US" sz="1400" kern="1200" dirty="0" smtClean="0">
                          <a:solidFill>
                            <a:schemeClr val="tx1"/>
                          </a:solidFill>
                          <a:effectLst/>
                          <a:latin typeface="Times New Roman" pitchFamily="18" charset="0"/>
                          <a:ea typeface="+mn-ea"/>
                          <a:cs typeface="Times New Roman" pitchFamily="18" charset="0"/>
                        </a:rPr>
                        <a:t>L</a:t>
                      </a:r>
                      <a:r>
                        <a:rPr lang="ru-RU" sz="1400" kern="1200" dirty="0" smtClean="0">
                          <a:solidFill>
                            <a:schemeClr val="tx1"/>
                          </a:solidFill>
                          <a:effectLst/>
                          <a:latin typeface="Times New Roman" pitchFamily="18" charset="0"/>
                          <a:ea typeface="+mn-ea"/>
                          <a:cs typeface="Times New Roman" pitchFamily="18" charset="0"/>
                        </a:rPr>
                        <a:t>4 </a:t>
                      </a:r>
                      <a:r>
                        <a:rPr lang="en-US" sz="1400" kern="1200" dirty="0" smtClean="0">
                          <a:solidFill>
                            <a:schemeClr val="tx1"/>
                          </a:solidFill>
                          <a:effectLst/>
                          <a:latin typeface="Times New Roman" pitchFamily="18" charset="0"/>
                          <a:ea typeface="+mn-ea"/>
                          <a:cs typeface="Times New Roman" pitchFamily="18" charset="0"/>
                        </a:rPr>
                        <a:t>CV </a:t>
                      </a:r>
                      <a:endParaRPr lang="ru-RU" sz="1400" dirty="0" smtClean="0">
                        <a:latin typeface="Times New Roman" pitchFamily="18" charset="0"/>
                        <a:cs typeface="Times New Roman" pitchFamily="18" charset="0"/>
                      </a:endParaRPr>
                    </a:p>
                    <a:p>
                      <a:pPr algn="ct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err="1" smtClean="0">
                          <a:solidFill>
                            <a:schemeClr val="tx1"/>
                          </a:solidFill>
                          <a:effectLst/>
                          <a:latin typeface="Times New Roman" pitchFamily="18" charset="0"/>
                          <a:ea typeface="+mn-ea"/>
                          <a:cs typeface="Times New Roman" pitchFamily="18" charset="0"/>
                        </a:rPr>
                        <a:t>Ввакцинация</a:t>
                      </a:r>
                      <a:r>
                        <a:rPr lang="ru-RU" sz="1400" kern="1200" dirty="0" smtClean="0">
                          <a:solidFill>
                            <a:schemeClr val="tx1"/>
                          </a:solidFill>
                          <a:effectLst/>
                          <a:latin typeface="Times New Roman" pitchFamily="18" charset="0"/>
                          <a:ea typeface="+mn-ea"/>
                          <a:cs typeface="Times New Roman" pitchFamily="18" charset="0"/>
                        </a:rPr>
                        <a:t> против чумы плотоядных, </a:t>
                      </a:r>
                      <a:r>
                        <a:rPr lang="ru-RU" sz="1400" kern="1200" dirty="0" err="1" smtClean="0">
                          <a:solidFill>
                            <a:schemeClr val="tx1"/>
                          </a:solidFill>
                          <a:effectLst/>
                          <a:latin typeface="Times New Roman" pitchFamily="18" charset="0"/>
                          <a:ea typeface="+mn-ea"/>
                          <a:cs typeface="Times New Roman" pitchFamily="18" charset="0"/>
                        </a:rPr>
                        <a:t>парвовирусного</a:t>
                      </a:r>
                      <a:r>
                        <a:rPr lang="ru-RU" sz="1400" kern="1200" dirty="0" smtClean="0">
                          <a:solidFill>
                            <a:schemeClr val="tx1"/>
                          </a:solidFill>
                          <a:effectLst/>
                          <a:latin typeface="Times New Roman" pitchFamily="18" charset="0"/>
                          <a:ea typeface="+mn-ea"/>
                          <a:cs typeface="Times New Roman" pitchFamily="18" charset="0"/>
                        </a:rPr>
                        <a:t> энтерита, гепатита, </a:t>
                      </a:r>
                      <a:r>
                        <a:rPr lang="ru-RU" sz="1400" kern="1200" dirty="0" err="1" smtClean="0">
                          <a:solidFill>
                            <a:schemeClr val="tx1"/>
                          </a:solidFill>
                          <a:effectLst/>
                          <a:latin typeface="Times New Roman" pitchFamily="18" charset="0"/>
                          <a:ea typeface="+mn-ea"/>
                          <a:cs typeface="Times New Roman" pitchFamily="18" charset="0"/>
                        </a:rPr>
                        <a:t>аденовироза</a:t>
                      </a:r>
                      <a:r>
                        <a:rPr lang="ru-RU" sz="1400" kern="1200" dirty="0" smtClean="0">
                          <a:solidFill>
                            <a:schemeClr val="tx1"/>
                          </a:solidFill>
                          <a:effectLst/>
                          <a:latin typeface="Times New Roman" pitchFamily="18" charset="0"/>
                          <a:ea typeface="+mn-ea"/>
                          <a:cs typeface="Times New Roman" pitchFamily="18" charset="0"/>
                        </a:rPr>
                        <a:t>, </a:t>
                      </a:r>
                      <a:r>
                        <a:rPr lang="ru-RU" sz="1400" kern="1200" dirty="0" err="1" smtClean="0">
                          <a:solidFill>
                            <a:schemeClr val="tx1"/>
                          </a:solidFill>
                          <a:effectLst/>
                          <a:latin typeface="Times New Roman" pitchFamily="18" charset="0"/>
                          <a:ea typeface="+mn-ea"/>
                          <a:cs typeface="Times New Roman" pitchFamily="18" charset="0"/>
                        </a:rPr>
                        <a:t>парагриппа</a:t>
                      </a:r>
                      <a:r>
                        <a:rPr lang="ru-RU" sz="1400" kern="1200" dirty="0" smtClean="0">
                          <a:solidFill>
                            <a:schemeClr val="tx1"/>
                          </a:solidFill>
                          <a:effectLst/>
                          <a:latin typeface="Times New Roman" pitchFamily="18" charset="0"/>
                          <a:ea typeface="+mn-ea"/>
                          <a:cs typeface="Times New Roman" pitchFamily="18" charset="0"/>
                        </a:rPr>
                        <a:t>, </a:t>
                      </a:r>
                      <a:r>
                        <a:rPr lang="ru-RU" sz="1400" kern="1200" dirty="0" err="1" smtClean="0">
                          <a:solidFill>
                            <a:schemeClr val="tx1"/>
                          </a:solidFill>
                          <a:effectLst/>
                          <a:latin typeface="Times New Roman" pitchFamily="18" charset="0"/>
                          <a:ea typeface="+mn-ea"/>
                          <a:cs typeface="Times New Roman" pitchFamily="18" charset="0"/>
                        </a:rPr>
                        <a:t>коронавируса</a:t>
                      </a:r>
                      <a:r>
                        <a:rPr lang="ru-RU" sz="1400" kern="1200" dirty="0" smtClean="0">
                          <a:solidFill>
                            <a:schemeClr val="tx1"/>
                          </a:solidFill>
                          <a:effectLst/>
                          <a:latin typeface="Times New Roman" pitchFamily="18" charset="0"/>
                          <a:ea typeface="+mn-ea"/>
                          <a:cs typeface="Times New Roman" pitchFamily="18" charset="0"/>
                        </a:rPr>
                        <a:t> и лептоспироза</a:t>
                      </a:r>
                      <a:endParaRPr lang="ru-RU" sz="1400" dirty="0" smtClean="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4454">
                <a:tc>
                  <a:txBody>
                    <a:bodyPr/>
                    <a:lstStyle/>
                    <a:p>
                      <a:r>
                        <a:rPr lang="ru-RU" sz="1400" b="1" i="1" kern="1200" dirty="0" smtClean="0">
                          <a:solidFill>
                            <a:schemeClr val="tx1"/>
                          </a:solidFill>
                          <a:effectLst/>
                          <a:latin typeface="Times New Roman" pitchFamily="18" charset="0"/>
                          <a:ea typeface="+mn-ea"/>
                          <a:cs typeface="Times New Roman" pitchFamily="18" charset="0"/>
                        </a:rPr>
                        <a:t>6-я вакцинация </a:t>
                      </a:r>
                      <a:endParaRPr lang="ru-RU" sz="1400" kern="1200" dirty="0" smtClean="0">
                        <a:solidFill>
                          <a:schemeClr val="tx1"/>
                        </a:solidFill>
                        <a:effectLst/>
                        <a:latin typeface="Times New Roman" pitchFamily="18" charset="0"/>
                        <a:ea typeface="+mn-ea"/>
                        <a:cs typeface="Times New Roman" pitchFamily="18" charset="0"/>
                      </a:endParaRPr>
                    </a:p>
                    <a:p>
                      <a:r>
                        <a:rPr lang="ru-RU" sz="1400" kern="1200" dirty="0" smtClean="0">
                          <a:solidFill>
                            <a:schemeClr val="tx1"/>
                          </a:solidFill>
                          <a:effectLst/>
                          <a:latin typeface="Times New Roman" pitchFamily="18" charset="0"/>
                          <a:ea typeface="+mn-ea"/>
                          <a:cs typeface="Times New Roman" pitchFamily="18" charset="0"/>
                        </a:rPr>
                        <a:t>Через 20-30 дней после 4-ой вакцинации</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ru-RU" sz="1400" kern="1200" dirty="0" err="1" smtClean="0">
                          <a:solidFill>
                            <a:schemeClr val="tx1"/>
                          </a:solidFill>
                          <a:effectLst/>
                          <a:latin typeface="Times New Roman" pitchFamily="18" charset="0"/>
                          <a:ea typeface="+mn-ea"/>
                          <a:cs typeface="Times New Roman" pitchFamily="18" charset="0"/>
                        </a:rPr>
                        <a:t>Рабикан</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ru-RU" sz="1400" dirty="0" smtClean="0">
                          <a:latin typeface="Times New Roman" pitchFamily="18" charset="0"/>
                          <a:cs typeface="Times New Roman" pitchFamily="18" charset="0"/>
                        </a:rPr>
                        <a:t>Вакцинация против бешенства</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4454">
                <a:tc>
                  <a:txBody>
                    <a:bodyPr/>
                    <a:lstStyle/>
                    <a:p>
                      <a:r>
                        <a:rPr lang="ru-RU" sz="1400" b="1" i="1" kern="1200" dirty="0" smtClean="0">
                          <a:solidFill>
                            <a:schemeClr val="tx1"/>
                          </a:solidFill>
                          <a:effectLst/>
                          <a:latin typeface="Times New Roman" pitchFamily="18" charset="0"/>
                          <a:ea typeface="+mn-ea"/>
                          <a:cs typeface="Times New Roman" pitchFamily="18" charset="0"/>
                        </a:rPr>
                        <a:t>7-я вакцинация и последующие до конца жизни</a:t>
                      </a:r>
                      <a:endParaRPr lang="ru-RU" sz="1400" kern="1200" dirty="0" smtClean="0">
                        <a:solidFill>
                          <a:schemeClr val="tx1"/>
                        </a:solidFill>
                        <a:effectLst/>
                        <a:latin typeface="Times New Roman" pitchFamily="18" charset="0"/>
                        <a:ea typeface="+mn-ea"/>
                        <a:cs typeface="Times New Roman" pitchFamily="18" charset="0"/>
                      </a:endParaRPr>
                    </a:p>
                    <a:p>
                      <a:r>
                        <a:rPr lang="ru-RU" sz="1400" kern="1200" dirty="0" smtClean="0">
                          <a:solidFill>
                            <a:schemeClr val="tx1"/>
                          </a:solidFill>
                          <a:effectLst/>
                          <a:latin typeface="Times New Roman" pitchFamily="18" charset="0"/>
                          <a:ea typeface="+mn-ea"/>
                          <a:cs typeface="Times New Roman" pitchFamily="18" charset="0"/>
                        </a:rPr>
                        <a:t>Через 2 года после последней прививки </a:t>
                      </a:r>
                      <a:r>
                        <a:rPr lang="ru-RU" sz="1400" kern="1200" dirty="0" err="1" smtClean="0">
                          <a:solidFill>
                            <a:schemeClr val="tx1"/>
                          </a:solidFill>
                          <a:effectLst/>
                          <a:latin typeface="Times New Roman" pitchFamily="18" charset="0"/>
                          <a:ea typeface="+mn-ea"/>
                          <a:cs typeface="Times New Roman" pitchFamily="18" charset="0"/>
                        </a:rPr>
                        <a:t>Рабикан</a:t>
                      </a:r>
                      <a:endParaRPr lang="ru-RU"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Прямоугольник 6"/>
          <p:cNvSpPr/>
          <p:nvPr/>
        </p:nvSpPr>
        <p:spPr>
          <a:xfrm>
            <a:off x="251520" y="260648"/>
            <a:ext cx="8784976" cy="646331"/>
          </a:xfrm>
          <a:prstGeom prst="rect">
            <a:avLst/>
          </a:prstGeom>
        </p:spPr>
        <p:txBody>
          <a:bodyPr wrap="square">
            <a:spAutoFit/>
          </a:bodyPr>
          <a:lstStyle/>
          <a:p>
            <a:pPr algn="ctr"/>
            <a:r>
              <a:rPr lang="ru-RU" b="1" dirty="0">
                <a:latin typeface="Times New Roman" pitchFamily="18" charset="0"/>
                <a:cs typeface="Times New Roman" pitchFamily="18" charset="0"/>
              </a:rPr>
              <a:t>Календарь профилактических вакцинаций против ассоциированных вирусных болезней собак в условиях Иркутской области</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5640562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513" y="671691"/>
            <a:ext cx="9144000" cy="6186309"/>
          </a:xfrm>
          <a:prstGeom prst="rect">
            <a:avLst/>
          </a:prstGeom>
        </p:spPr>
        <p:txBody>
          <a:bodyPr wrap="square">
            <a:spAutoFit/>
          </a:bodyPr>
          <a:lstStyle/>
          <a:p>
            <a:pPr lvl="0" algn="just"/>
            <a:r>
              <a:rPr lang="ru-RU" dirty="0" smtClean="0">
                <a:latin typeface="Times New Roman" pitchFamily="18" charset="0"/>
                <a:cs typeface="Times New Roman" pitchFamily="18" charset="0"/>
              </a:rPr>
              <a:t>1. Ассоциированные </a:t>
            </a:r>
            <a:r>
              <a:rPr lang="ru-RU" dirty="0">
                <a:latin typeface="Times New Roman" pitchFamily="18" charset="0"/>
                <a:cs typeface="Times New Roman" pitchFamily="18" charset="0"/>
              </a:rPr>
              <a:t>вирусные болезни в общей инфекционной патологии собак составляют 12,2 %, что в 7,2 раза меньше регистрируемых вирусных </a:t>
            </a:r>
            <a:r>
              <a:rPr lang="ru-RU" dirty="0" err="1">
                <a:latin typeface="Times New Roman" pitchFamily="18" charset="0"/>
                <a:cs typeface="Times New Roman" pitchFamily="18" charset="0"/>
              </a:rPr>
              <a:t>моноинфекций</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Заболеваемость </a:t>
            </a:r>
            <a:r>
              <a:rPr lang="ru-RU" dirty="0">
                <a:latin typeface="Times New Roman" pitchFamily="18" charset="0"/>
                <a:cs typeface="Times New Roman" pitchFamily="18" charset="0"/>
              </a:rPr>
              <a:t>ассоциированными вирусными болезнями проявляется независимо от пола и возраста животных. Наибольшее число случаев ассоциированных вирусных болезней зарегистрировано среди беспородных собак. Наибольшей резистентностью к ассоциированным вирусным болезням собак проявляли болонки, русские спаниели и сибирские </a:t>
            </a:r>
            <a:r>
              <a:rPr lang="ru-RU" dirty="0" err="1">
                <a:latin typeface="Times New Roman" pitchFamily="18" charset="0"/>
                <a:cs typeface="Times New Roman" pitchFamily="18" charset="0"/>
              </a:rPr>
              <a:t>хаски</a:t>
            </a:r>
            <a:r>
              <a:rPr lang="ru-RU" dirty="0">
                <a:latin typeface="Times New Roman" pitchFamily="18" charset="0"/>
                <a:cs typeface="Times New Roman" pitchFamily="18" charset="0"/>
              </a:rPr>
              <a:t>.</a:t>
            </a:r>
          </a:p>
          <a:p>
            <a:pPr lvl="0" algn="just"/>
            <a:r>
              <a:rPr lang="ru-RU" dirty="0" smtClean="0">
                <a:latin typeface="Times New Roman" pitchFamily="18" charset="0"/>
                <a:cs typeface="Times New Roman" pitchFamily="18" charset="0"/>
              </a:rPr>
              <a:t>3. Вспышки </a:t>
            </a:r>
            <a:r>
              <a:rPr lang="ru-RU" dirty="0">
                <a:latin typeface="Times New Roman" pitchFamily="18" charset="0"/>
                <a:cs typeface="Times New Roman" pitchFamily="18" charset="0"/>
              </a:rPr>
              <a:t>ассоциированных вирусных заболеваний имеют выраженную сезонность. Годовые надбавки в эпизоотическом процессе ассоциированных вирусных заболеваний желудочно-кишечного тракта  наблюдаются в сентябре (19,04%), а также в марте (12,7%) и июне (12,7%). Случаи ассоциированных вирусных заболеваний респираторной системы в большей степени наблюдаются в октябре (17,1%) и ноябре (17,1%), а также июле (12,2%).</a:t>
            </a:r>
          </a:p>
          <a:p>
            <a:pPr lvl="0" algn="just"/>
            <a:r>
              <a:rPr lang="ru-RU" dirty="0" smtClean="0">
                <a:latin typeface="Times New Roman" pitchFamily="18" charset="0"/>
                <a:cs typeface="Times New Roman" pitchFamily="18" charset="0"/>
              </a:rPr>
              <a:t>4. Вирусными </a:t>
            </a:r>
            <a:r>
              <a:rPr lang="ru-RU" dirty="0">
                <a:latin typeface="Times New Roman" pitchFamily="18" charset="0"/>
                <a:cs typeface="Times New Roman" pitchFamily="18" charset="0"/>
              </a:rPr>
              <a:t>патогенами ассоциированных заболеваний собак могут являться возбудители чумы плотоядных, </a:t>
            </a:r>
            <a:r>
              <a:rPr lang="ru-RU" dirty="0" err="1">
                <a:latin typeface="Times New Roman" pitchFamily="18" charset="0"/>
                <a:cs typeface="Times New Roman" pitchFamily="18" charset="0"/>
              </a:rPr>
              <a:t>парво</a:t>
            </a:r>
            <a:r>
              <a:rPr lang="ru-RU" dirty="0">
                <a:latin typeface="Times New Roman" pitchFamily="18" charset="0"/>
                <a:cs typeface="Times New Roman" pitchFamily="18" charset="0"/>
              </a:rPr>
              <a:t>- и </a:t>
            </a:r>
            <a:r>
              <a:rPr lang="ru-RU" dirty="0" err="1">
                <a:latin typeface="Times New Roman" pitchFamily="18" charset="0"/>
                <a:cs typeface="Times New Roman" pitchFamily="18" charset="0"/>
              </a:rPr>
              <a:t>коронавирусного</a:t>
            </a:r>
            <a:r>
              <a:rPr lang="ru-RU" dirty="0">
                <a:latin typeface="Times New Roman" pitchFamily="18" charset="0"/>
                <a:cs typeface="Times New Roman" pitchFamily="18" charset="0"/>
              </a:rPr>
              <a:t> энтеритов, </a:t>
            </a:r>
            <a:r>
              <a:rPr lang="ru-RU" dirty="0" err="1">
                <a:latin typeface="Times New Roman" pitchFamily="18" charset="0"/>
                <a:cs typeface="Times New Roman" pitchFamily="18" charset="0"/>
              </a:rPr>
              <a:t>аденовирозов</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парагриппа</a:t>
            </a:r>
            <a:r>
              <a:rPr lang="ru-RU" dirty="0">
                <a:latin typeface="Times New Roman" pitchFamily="18" charset="0"/>
                <a:cs typeface="Times New Roman" pitchFamily="18" charset="0"/>
              </a:rPr>
              <a:t>, которые могут образовывать ассоциации в разных сочетаниях и вариациях с такими бактериальными патогенами, как Е.</a:t>
            </a:r>
            <a:r>
              <a:rPr lang="en-US" dirty="0">
                <a:latin typeface="Times New Roman" pitchFamily="18" charset="0"/>
                <a:cs typeface="Times New Roman" pitchFamily="18" charset="0"/>
              </a:rPr>
              <a:t>coli O</a:t>
            </a:r>
            <a:r>
              <a:rPr lang="ru-RU" dirty="0">
                <a:latin typeface="Times New Roman" pitchFamily="18" charset="0"/>
                <a:cs typeface="Times New Roman" pitchFamily="18" charset="0"/>
              </a:rPr>
              <a:t>2 (16%), </a:t>
            </a:r>
            <a:r>
              <a:rPr lang="ru-RU" dirty="0" err="1">
                <a:latin typeface="Times New Roman" pitchFamily="18" charset="0"/>
                <a:cs typeface="Times New Roman" pitchFamily="18" charset="0"/>
              </a:rPr>
              <a:t>Pr</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Mirabilis</a:t>
            </a:r>
            <a:r>
              <a:rPr lang="ru-RU" dirty="0">
                <a:latin typeface="Times New Roman" pitchFamily="18" charset="0"/>
                <a:cs typeface="Times New Roman" pitchFamily="18" charset="0"/>
              </a:rPr>
              <a:t> (16 %), С.</a:t>
            </a:r>
            <a:r>
              <a:rPr lang="en-US" dirty="0" err="1">
                <a:latin typeface="Times New Roman" pitchFamily="18" charset="0"/>
                <a:cs typeface="Times New Roman" pitchFamily="18" charset="0"/>
              </a:rPr>
              <a:t>freundii</a:t>
            </a:r>
            <a:r>
              <a:rPr lang="ru-RU" dirty="0">
                <a:latin typeface="Times New Roman" pitchFamily="18" charset="0"/>
                <a:cs typeface="Times New Roman" pitchFamily="18" charset="0"/>
              </a:rPr>
              <a:t> (12%), </a:t>
            </a:r>
            <a:r>
              <a:rPr lang="ru-RU" dirty="0" err="1">
                <a:latin typeface="Times New Roman" pitchFamily="18" charset="0"/>
                <a:cs typeface="Times New Roman" pitchFamily="18" charset="0"/>
              </a:rPr>
              <a:t>St</a:t>
            </a:r>
            <a:r>
              <a:rPr lang="en-US" dirty="0">
                <a:latin typeface="Times New Roman" pitchFamily="18" charset="0"/>
                <a:cs typeface="Times New Roman" pitchFamily="18" charset="0"/>
              </a:rPr>
              <a:t>r</a:t>
            </a:r>
            <a:r>
              <a:rPr lang="ru-RU" dirty="0">
                <a:latin typeface="Times New Roman" pitchFamily="18" charset="0"/>
                <a:cs typeface="Times New Roman" pitchFamily="18" charset="0"/>
              </a:rPr>
              <a:t>.</a:t>
            </a:r>
            <a:r>
              <a:rPr lang="ru-RU" dirty="0" err="1">
                <a:latin typeface="Times New Roman" pitchFamily="18" charset="0"/>
                <a:cs typeface="Times New Roman" pitchFamily="18" charset="0"/>
              </a:rPr>
              <a:t>feacalis</a:t>
            </a:r>
            <a:r>
              <a:rPr lang="ru-RU" dirty="0">
                <a:latin typeface="Times New Roman" pitchFamily="18" charset="0"/>
                <a:cs typeface="Times New Roman" pitchFamily="18" charset="0"/>
              </a:rPr>
              <a:t> (11%), </a:t>
            </a:r>
            <a:r>
              <a:rPr lang="ru-RU" dirty="0" err="1">
                <a:latin typeface="Times New Roman" pitchFamily="18" charset="0"/>
                <a:cs typeface="Times New Roman" pitchFamily="18" charset="0"/>
              </a:rPr>
              <a:t>Pr.vulgaris</a:t>
            </a:r>
            <a:r>
              <a:rPr lang="ru-RU" dirty="0">
                <a:latin typeface="Times New Roman" pitchFamily="18" charset="0"/>
                <a:cs typeface="Times New Roman" pitchFamily="18" charset="0"/>
              </a:rPr>
              <a:t> (8%) Е.</a:t>
            </a:r>
            <a:r>
              <a:rPr lang="en-US" dirty="0">
                <a:latin typeface="Times New Roman" pitchFamily="18" charset="0"/>
                <a:cs typeface="Times New Roman" pitchFamily="18" charset="0"/>
              </a:rPr>
              <a:t>coli O</a:t>
            </a:r>
            <a:r>
              <a:rPr lang="ru-RU" dirty="0">
                <a:latin typeface="Times New Roman" pitchFamily="18" charset="0"/>
                <a:cs typeface="Times New Roman" pitchFamily="18" charset="0"/>
              </a:rPr>
              <a:t>8 (8%), Е.</a:t>
            </a:r>
            <a:r>
              <a:rPr lang="en-US" dirty="0">
                <a:latin typeface="Times New Roman" pitchFamily="18" charset="0"/>
                <a:cs typeface="Times New Roman" pitchFamily="18" charset="0"/>
              </a:rPr>
              <a:t>coli O</a:t>
            </a:r>
            <a:r>
              <a:rPr lang="ru-RU" dirty="0">
                <a:latin typeface="Times New Roman" pitchFamily="18" charset="0"/>
                <a:cs typeface="Times New Roman" pitchFamily="18" charset="0"/>
              </a:rPr>
              <a:t>121 (8 %), </a:t>
            </a:r>
            <a:r>
              <a:rPr lang="ru-RU" dirty="0" err="1">
                <a:latin typeface="Times New Roman" pitchFamily="18" charset="0"/>
                <a:cs typeface="Times New Roman" pitchFamily="18" charset="0"/>
              </a:rPr>
              <a:t>Bordetella</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bronchiseptica</a:t>
            </a:r>
            <a:r>
              <a:rPr lang="ru-RU" dirty="0">
                <a:latin typeface="Times New Roman" pitchFamily="18" charset="0"/>
                <a:cs typeface="Times New Roman" pitchFamily="18" charset="0"/>
              </a:rPr>
              <a:t> (28%), </a:t>
            </a:r>
            <a:r>
              <a:rPr lang="ru-RU" dirty="0" err="1">
                <a:latin typeface="Times New Roman" pitchFamily="18" charset="0"/>
                <a:cs typeface="Times New Roman" pitchFamily="18" charset="0"/>
              </a:rPr>
              <a:t>Staphylococcus</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aureus</a:t>
            </a:r>
            <a:r>
              <a:rPr lang="ru-RU" dirty="0">
                <a:latin typeface="Times New Roman" pitchFamily="18" charset="0"/>
                <a:cs typeface="Times New Roman" pitchFamily="18" charset="0"/>
              </a:rPr>
              <a:t> (22%), </a:t>
            </a:r>
            <a:r>
              <a:rPr lang="en-US" dirty="0">
                <a:latin typeface="Times New Roman" pitchFamily="18" charset="0"/>
                <a:cs typeface="Times New Roman" pitchFamily="18" charset="0"/>
              </a:rPr>
              <a:t>Streptococcus pneumonia</a:t>
            </a:r>
            <a:r>
              <a:rPr lang="ru-RU" dirty="0">
                <a:latin typeface="Times New Roman" pitchFamily="18" charset="0"/>
                <a:cs typeface="Times New Roman" pitchFamily="18" charset="0"/>
              </a:rPr>
              <a:t> (12%), </a:t>
            </a:r>
            <a:r>
              <a:rPr lang="en-US" dirty="0" err="1">
                <a:latin typeface="Times New Roman" pitchFamily="18" charset="0"/>
                <a:cs typeface="Times New Roman" pitchFamily="18" charset="0"/>
              </a:rPr>
              <a:t>Citrobacter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diversus</a:t>
            </a:r>
            <a:r>
              <a:rPr lang="ru-RU" dirty="0">
                <a:latin typeface="Times New Roman" pitchFamily="18" charset="0"/>
                <a:cs typeface="Times New Roman" pitchFamily="18" charset="0"/>
              </a:rPr>
              <a:t> (12%), </a:t>
            </a:r>
            <a:r>
              <a:rPr lang="en-US" dirty="0">
                <a:latin typeface="Times New Roman" pitchFamily="18" charset="0"/>
                <a:cs typeface="Times New Roman" pitchFamily="18" charset="0"/>
              </a:rPr>
              <a:t>Enterococcus </a:t>
            </a:r>
            <a:r>
              <a:rPr lang="en-US" dirty="0" err="1">
                <a:latin typeface="Times New Roman" pitchFamily="18" charset="0"/>
                <a:cs typeface="Times New Roman" pitchFamily="18" charset="0"/>
              </a:rPr>
              <a:t>faecalis</a:t>
            </a:r>
            <a:r>
              <a:rPr lang="ru-RU" dirty="0">
                <a:latin typeface="Times New Roman" pitchFamily="18" charset="0"/>
                <a:cs typeface="Times New Roman" pitchFamily="18" charset="0"/>
              </a:rPr>
              <a:t> (11%), </a:t>
            </a:r>
            <a:r>
              <a:rPr lang="en-US" dirty="0">
                <a:latin typeface="Times New Roman" pitchFamily="18" charset="0"/>
                <a:cs typeface="Times New Roman" pitchFamily="18" charset="0"/>
              </a:rPr>
              <a:t>Staphylococcus </a:t>
            </a:r>
            <a:r>
              <a:rPr lang="en-US" dirty="0" err="1">
                <a:latin typeface="Times New Roman" pitchFamily="18" charset="0"/>
                <a:cs typeface="Times New Roman" pitchFamily="18" charset="0"/>
              </a:rPr>
              <a:t>epidermidis</a:t>
            </a:r>
            <a:r>
              <a:rPr lang="ru-RU" dirty="0">
                <a:latin typeface="Times New Roman" pitchFamily="18" charset="0"/>
                <a:cs typeface="Times New Roman" pitchFamily="18" charset="0"/>
              </a:rPr>
              <a:t> (9%), </a:t>
            </a:r>
            <a:r>
              <a:rPr lang="en-US" dirty="0" err="1">
                <a:latin typeface="Times New Roman" pitchFamily="18" charset="0"/>
                <a:cs typeface="Times New Roman" pitchFamily="18" charset="0"/>
              </a:rPr>
              <a:t>Enterobacter</a:t>
            </a:r>
            <a:r>
              <a:rPr lang="en-US" dirty="0">
                <a:latin typeface="Times New Roman" pitchFamily="18" charset="0"/>
                <a:cs typeface="Times New Roman" pitchFamily="18" charset="0"/>
              </a:rPr>
              <a:t> cloacae</a:t>
            </a:r>
            <a:r>
              <a:rPr lang="ru-RU" dirty="0">
                <a:latin typeface="Times New Roman" pitchFamily="18" charset="0"/>
                <a:cs typeface="Times New Roman" pitchFamily="18" charset="0"/>
              </a:rPr>
              <a:t> (6%). В 24% случаях течение ассоциированных вирусно-бактериальных заболеваний собак может осложняться гельминтозной инвазией </a:t>
            </a:r>
            <a:r>
              <a:rPr lang="en-US" dirty="0" err="1">
                <a:latin typeface="Times New Roman" pitchFamily="18" charset="0"/>
                <a:cs typeface="Times New Roman" pitchFamily="18" charset="0"/>
              </a:rPr>
              <a:t>Toxocara</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canis</a:t>
            </a:r>
            <a:r>
              <a:rPr lang="ru-RU" dirty="0">
                <a:latin typeface="Times New Roman" pitchFamily="18" charset="0"/>
                <a:cs typeface="Times New Roman" pitchFamily="18" charset="0"/>
              </a:rPr>
              <a:t>.</a:t>
            </a:r>
          </a:p>
        </p:txBody>
      </p:sp>
      <p:sp>
        <p:nvSpPr>
          <p:cNvPr id="3" name="TextBox 2"/>
          <p:cNvSpPr txBox="1"/>
          <p:nvPr/>
        </p:nvSpPr>
        <p:spPr>
          <a:xfrm>
            <a:off x="1619672" y="116632"/>
            <a:ext cx="5544616" cy="461665"/>
          </a:xfrm>
          <a:prstGeom prst="rect">
            <a:avLst/>
          </a:prstGeom>
          <a:noFill/>
        </p:spPr>
        <p:txBody>
          <a:bodyPr wrap="square" rtlCol="0">
            <a:spAutoFit/>
          </a:bodyPr>
          <a:lstStyle/>
          <a:p>
            <a:pPr algn="ctr"/>
            <a:r>
              <a:rPr lang="ru-RU" sz="2400" b="1" dirty="0" smtClean="0">
                <a:latin typeface="Times New Roman" pitchFamily="18" charset="0"/>
                <a:cs typeface="Times New Roman" pitchFamily="18" charset="0"/>
              </a:rPr>
              <a:t>ВЫВОДЫ</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4856857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88640"/>
            <a:ext cx="8928992" cy="6463308"/>
          </a:xfrm>
          <a:prstGeom prst="rect">
            <a:avLst/>
          </a:prstGeom>
        </p:spPr>
        <p:txBody>
          <a:bodyPr wrap="square">
            <a:spAutoFit/>
          </a:bodyPr>
          <a:lstStyle/>
          <a:p>
            <a:pPr lvl="0" algn="just"/>
            <a:r>
              <a:rPr lang="ru-RU" dirty="0" smtClean="0">
                <a:latin typeface="Times New Roman" pitchFamily="18" charset="0"/>
                <a:cs typeface="Times New Roman" pitchFamily="18" charset="0"/>
              </a:rPr>
              <a:t>5</a:t>
            </a:r>
            <a:r>
              <a:rPr lang="ru-RU" dirty="0" smtClean="0"/>
              <a:t>.</a:t>
            </a:r>
            <a:r>
              <a:rPr lang="ru-RU" dirty="0"/>
              <a:t> </a:t>
            </a:r>
            <a:r>
              <a:rPr lang="ru-RU" dirty="0" smtClean="0">
                <a:latin typeface="Times New Roman" pitchFamily="18" charset="0"/>
                <a:cs typeface="Times New Roman" pitchFamily="18" charset="0"/>
              </a:rPr>
              <a:t>В </a:t>
            </a:r>
            <a:r>
              <a:rPr lang="ru-RU" dirty="0">
                <a:latin typeface="Times New Roman" pitchFamily="18" charset="0"/>
                <a:cs typeface="Times New Roman" pitchFamily="18" charset="0"/>
              </a:rPr>
              <a:t>крови больных ассоциированными вирусными болезнями собак достоверно снижается концентрация гемоглобина и уровень эритроцитов и лимфоцитов, отмечается низкий гематокрит, наблюдается выраженный лейкоцитоз, высокий уровень средних клеток крови (базофилы и эозинофилы) и </a:t>
            </a:r>
            <a:r>
              <a:rPr lang="ru-RU" dirty="0" err="1">
                <a:latin typeface="Times New Roman" pitchFamily="18" charset="0"/>
                <a:cs typeface="Times New Roman" pitchFamily="18" charset="0"/>
              </a:rPr>
              <a:t>гранулоцитоз</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В </a:t>
            </a:r>
            <a:r>
              <a:rPr lang="ru-RU" dirty="0">
                <a:latin typeface="Times New Roman" pitchFamily="18" charset="0"/>
                <a:cs typeface="Times New Roman" pitchFamily="18" charset="0"/>
              </a:rPr>
              <a:t>сыворотке крови больных ассоциированными болезнями собак установлена </a:t>
            </a:r>
            <a:r>
              <a:rPr lang="ru-RU" dirty="0" err="1">
                <a:latin typeface="Times New Roman" pitchFamily="18" charset="0"/>
                <a:cs typeface="Times New Roman" pitchFamily="18" charset="0"/>
              </a:rPr>
              <a:t>гипопротеинемия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гипоальбуминемия</a:t>
            </a:r>
            <a:r>
              <a:rPr lang="ru-RU" dirty="0">
                <a:latin typeface="Times New Roman" pitchFamily="18" charset="0"/>
                <a:cs typeface="Times New Roman" pitchFamily="18" charset="0"/>
              </a:rPr>
              <a:t>, гипогликемия, повышенное содержание </a:t>
            </a:r>
            <a:r>
              <a:rPr lang="ru-RU" dirty="0" err="1">
                <a:latin typeface="Times New Roman" pitchFamily="18" charset="0"/>
                <a:cs typeface="Times New Roman" pitchFamily="18" charset="0"/>
              </a:rPr>
              <a:t>креатинина</a:t>
            </a:r>
            <a:r>
              <a:rPr lang="ru-RU" dirty="0">
                <a:latin typeface="Times New Roman" pitchFamily="18" charset="0"/>
                <a:cs typeface="Times New Roman" pitchFamily="18" charset="0"/>
              </a:rPr>
              <a:t> и мочевины.</a:t>
            </a:r>
          </a:p>
          <a:p>
            <a:pPr lvl="0" algn="just"/>
            <a:r>
              <a:rPr lang="ru-RU" dirty="0" smtClean="0">
                <a:latin typeface="Times New Roman" pitchFamily="18" charset="0"/>
                <a:cs typeface="Times New Roman" pitchFamily="18" charset="0"/>
              </a:rPr>
              <a:t>6. Диагностика </a:t>
            </a:r>
            <a:r>
              <a:rPr lang="ru-RU" dirty="0">
                <a:latin typeface="Times New Roman" pitchFamily="18" charset="0"/>
                <a:cs typeface="Times New Roman" pitchFamily="18" charset="0"/>
              </a:rPr>
              <a:t>ассоциированных вирусных болезней собак должна осуществляться комплексно с применением современных средств и  методов диагностики, с обязательным включением данных анамнеза и общего клинического обследования и целого арсенала методов лабораторной диагностики с вирусологическими, бактериологическими, микологическими и </a:t>
            </a:r>
            <a:r>
              <a:rPr lang="ru-RU" dirty="0" err="1">
                <a:latin typeface="Times New Roman" pitchFamily="18" charset="0"/>
                <a:cs typeface="Times New Roman" pitchFamily="18" charset="0"/>
              </a:rPr>
              <a:t>паразитологическими</a:t>
            </a:r>
            <a:r>
              <a:rPr lang="ru-RU" dirty="0">
                <a:latin typeface="Times New Roman" pitchFamily="18" charset="0"/>
                <a:cs typeface="Times New Roman" pitchFamily="18" charset="0"/>
              </a:rPr>
              <a:t> исследованиями.</a:t>
            </a:r>
          </a:p>
          <a:p>
            <a:pPr lvl="0" algn="just"/>
            <a:r>
              <a:rPr lang="ru-RU" dirty="0" smtClean="0">
                <a:latin typeface="Times New Roman" pitchFamily="18" charset="0"/>
                <a:cs typeface="Times New Roman" pitchFamily="18" charset="0"/>
              </a:rPr>
              <a:t>7. Современный </a:t>
            </a:r>
            <a:r>
              <a:rPr lang="ru-RU" dirty="0">
                <a:latin typeface="Times New Roman" pitchFamily="18" charset="0"/>
                <a:cs typeface="Times New Roman" pitchFamily="18" charset="0"/>
              </a:rPr>
              <a:t>подход к лечению больных ассоциированными вирусными болезнями собак необходимо базировать на рациональном применении специфических средств терапии. Применение такого противовирусного препарата с иммуномодулирующей активностью, как </a:t>
            </a:r>
            <a:r>
              <a:rPr lang="ru-RU" dirty="0" err="1">
                <a:latin typeface="Times New Roman" pitchFamily="18" charset="0"/>
                <a:cs typeface="Times New Roman" pitchFamily="18" charset="0"/>
              </a:rPr>
              <a:t>азоксивет</a:t>
            </a:r>
            <a:r>
              <a:rPr lang="ru-RU" dirty="0">
                <a:latin typeface="Times New Roman" pitchFamily="18" charset="0"/>
                <a:cs typeface="Times New Roman" pitchFamily="18" charset="0"/>
              </a:rPr>
              <a:t>, с одновременной дачей таких антибиотиков, как </a:t>
            </a:r>
            <a:r>
              <a:rPr lang="ru-RU" dirty="0" err="1">
                <a:latin typeface="Times New Roman" pitchFamily="18" charset="0"/>
                <a:cs typeface="Times New Roman" pitchFamily="18" charset="0"/>
              </a:rPr>
              <a:t>офлоксацин</a:t>
            </a:r>
            <a:r>
              <a:rPr lang="ru-RU" dirty="0">
                <a:latin typeface="Times New Roman" pitchFamily="18" charset="0"/>
                <a:cs typeface="Times New Roman" pitchFamily="18" charset="0"/>
              </a:rPr>
              <a:t> и </a:t>
            </a:r>
            <a:r>
              <a:rPr lang="ru-RU" dirty="0" err="1">
                <a:latin typeface="Times New Roman" pitchFamily="18" charset="0"/>
                <a:cs typeface="Times New Roman" pitchFamily="18" charset="0"/>
              </a:rPr>
              <a:t>ципрофлоксацин</a:t>
            </a:r>
            <a:r>
              <a:rPr lang="ru-RU" dirty="0">
                <a:latin typeface="Times New Roman" pitchFamily="18" charset="0"/>
                <a:cs typeface="Times New Roman" pitchFamily="18" charset="0"/>
              </a:rPr>
              <a:t> - при вирусных гастроэнтеритах и </a:t>
            </a:r>
            <a:r>
              <a:rPr lang="ru-RU" dirty="0" err="1">
                <a:latin typeface="Times New Roman" pitchFamily="18" charset="0"/>
                <a:cs typeface="Times New Roman" pitchFamily="18" charset="0"/>
              </a:rPr>
              <a:t>левофлоксацин</a:t>
            </a:r>
            <a:r>
              <a:rPr lang="ru-RU" dirty="0">
                <a:latin typeface="Times New Roman" pitchFamily="18" charset="0"/>
                <a:cs typeface="Times New Roman" pitchFamily="18" charset="0"/>
              </a:rPr>
              <a:t> - при вирусных бронхопневмониях повышает сохранность животных. </a:t>
            </a:r>
          </a:p>
          <a:p>
            <a:pPr lvl="0" algn="just"/>
            <a:r>
              <a:rPr lang="ru-RU" dirty="0" smtClean="0">
                <a:latin typeface="Times New Roman" pitchFamily="18" charset="0"/>
                <a:cs typeface="Times New Roman" pitchFamily="18" charset="0"/>
              </a:rPr>
              <a:t>8. Профилактические </a:t>
            </a:r>
            <a:r>
              <a:rPr lang="ru-RU" dirty="0">
                <a:latin typeface="Times New Roman" pitchFamily="18" charset="0"/>
                <a:cs typeface="Times New Roman" pitchFamily="18" charset="0"/>
              </a:rPr>
              <a:t>меры против ассоциированных вирусных болезней собак должны быть направлены на своевременную иммунизацию собак, строго придерживаясь схемы вакцинации. Перед началом вакцинации необходимо проводить копрологические исследования на наличие глистной инвазии. При обнаружении гельминтов проводить лечебную дегельминтизацию с применением </a:t>
            </a:r>
            <a:r>
              <a:rPr lang="ru-RU" dirty="0" smtClean="0">
                <a:latin typeface="Times New Roman" pitchFamily="18" charset="0"/>
                <a:cs typeface="Times New Roman" pitchFamily="18" charset="0"/>
              </a:rPr>
              <a:t>препарата </a:t>
            </a:r>
            <a:r>
              <a:rPr lang="ru-RU" dirty="0" err="1">
                <a:latin typeface="Times New Roman" pitchFamily="18" charset="0"/>
                <a:cs typeface="Times New Roman" pitchFamily="18" charset="0"/>
              </a:rPr>
              <a:t>Авертель</a:t>
            </a:r>
            <a:r>
              <a:rPr lang="ru-RU" dirty="0">
                <a:latin typeface="Times New Roman" pitchFamily="18" charset="0"/>
                <a:cs typeface="Times New Roman" pitchFamily="18" charset="0"/>
              </a:rPr>
              <a:t> с последующей эффективностью проводимого лечебного мероприятия.</a:t>
            </a:r>
          </a:p>
        </p:txBody>
      </p:sp>
    </p:spTree>
    <p:extLst>
      <p:ext uri="{BB962C8B-B14F-4D97-AF65-F5344CB8AC3E}">
        <p14:creationId xmlns:p14="http://schemas.microsoft.com/office/powerpoint/2010/main" val="14715978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712968" cy="6001643"/>
          </a:xfrm>
          <a:prstGeom prst="rect">
            <a:avLst/>
          </a:prstGeom>
        </p:spPr>
        <p:txBody>
          <a:bodyPr wrap="square">
            <a:spAutoFit/>
          </a:bodyPr>
          <a:lstStyle/>
          <a:p>
            <a:r>
              <a:rPr lang="ru-RU" sz="2400" b="1" dirty="0">
                <a:latin typeface="Times New Roman" pitchFamily="18" charset="0"/>
                <a:cs typeface="Times New Roman" pitchFamily="18" charset="0"/>
              </a:rPr>
              <a:t>ПРАКТИЧЕСКИЕ ПРЕДЛОЖЕНИЯ И </a:t>
            </a:r>
            <a:r>
              <a:rPr lang="ru-RU" sz="2400" b="1" dirty="0" smtClean="0">
                <a:latin typeface="Times New Roman" pitchFamily="18" charset="0"/>
                <a:cs typeface="Times New Roman" pitchFamily="18" charset="0"/>
              </a:rPr>
              <a:t>РЕКОМЕНДАЦИИ</a:t>
            </a:r>
          </a:p>
          <a:p>
            <a:endParaRPr lang="ru-RU" sz="2400" dirty="0">
              <a:latin typeface="Times New Roman" pitchFamily="18" charset="0"/>
              <a:cs typeface="Times New Roman" pitchFamily="18" charset="0"/>
            </a:endParaRPr>
          </a:p>
          <a:p>
            <a:pPr lvl="0" algn="just"/>
            <a:r>
              <a:rPr lang="ru-RU" sz="2400" dirty="0" smtClean="0">
                <a:latin typeface="Times New Roman" pitchFamily="18" charset="0"/>
                <a:cs typeface="Times New Roman" pitchFamily="18" charset="0"/>
              </a:rPr>
              <a:t>1. Схема </a:t>
            </a:r>
            <a:r>
              <a:rPr lang="ru-RU" sz="2400" dirty="0">
                <a:latin typeface="Times New Roman" pitchFamily="18" charset="0"/>
                <a:cs typeface="Times New Roman" pitchFamily="18" charset="0"/>
              </a:rPr>
              <a:t>лечения ассоциированных вирусных гастроэнтеритов </a:t>
            </a:r>
            <a:r>
              <a:rPr lang="ru-RU" sz="2400" dirty="0" smtClean="0">
                <a:latin typeface="Times New Roman" pitchFamily="18" charset="0"/>
                <a:cs typeface="Times New Roman" pitchFamily="18" charset="0"/>
              </a:rPr>
              <a:t> </a:t>
            </a:r>
          </a:p>
          <a:p>
            <a:pPr lvl="0" algn="just"/>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    собак</a:t>
            </a:r>
          </a:p>
          <a:p>
            <a:pPr lvl="0" algn="just"/>
            <a:endParaRPr lang="ru-RU" sz="2400" dirty="0">
              <a:latin typeface="Times New Roman" pitchFamily="18" charset="0"/>
              <a:cs typeface="Times New Roman" pitchFamily="18" charset="0"/>
            </a:endParaRPr>
          </a:p>
          <a:p>
            <a:pPr lvl="0" algn="just"/>
            <a:r>
              <a:rPr lang="ru-RU" sz="2400" dirty="0" smtClean="0">
                <a:latin typeface="Times New Roman" pitchFamily="18" charset="0"/>
                <a:cs typeface="Times New Roman" pitchFamily="18" charset="0"/>
              </a:rPr>
              <a:t>2. Схема </a:t>
            </a:r>
            <a:r>
              <a:rPr lang="ru-RU" sz="2400" dirty="0">
                <a:latin typeface="Times New Roman" pitchFamily="18" charset="0"/>
                <a:cs typeface="Times New Roman" pitchFamily="18" charset="0"/>
              </a:rPr>
              <a:t>лечения ассоциированных вирусных бронхопневмоний </a:t>
            </a:r>
            <a:r>
              <a:rPr lang="ru-RU" sz="2400" dirty="0" smtClean="0">
                <a:latin typeface="Times New Roman" pitchFamily="18" charset="0"/>
                <a:cs typeface="Times New Roman" pitchFamily="18" charset="0"/>
              </a:rPr>
              <a:t>  </a:t>
            </a:r>
          </a:p>
          <a:p>
            <a:pPr lvl="0" algn="just"/>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   собак</a:t>
            </a:r>
          </a:p>
          <a:p>
            <a:pPr lvl="0" algn="just"/>
            <a:endParaRPr lang="ru-RU" sz="2400" dirty="0">
              <a:latin typeface="Times New Roman" pitchFamily="18" charset="0"/>
              <a:cs typeface="Times New Roman" pitchFamily="18" charset="0"/>
            </a:endParaRPr>
          </a:p>
          <a:p>
            <a:pPr lvl="0" algn="just"/>
            <a:r>
              <a:rPr lang="ru-RU" sz="2400" dirty="0" smtClean="0">
                <a:latin typeface="Times New Roman" pitchFamily="18" charset="0"/>
                <a:cs typeface="Times New Roman" pitchFamily="18" charset="0"/>
              </a:rPr>
              <a:t>3. Алгоритм </a:t>
            </a:r>
            <a:r>
              <a:rPr lang="ru-RU" sz="2400" dirty="0">
                <a:latin typeface="Times New Roman" pitchFamily="18" charset="0"/>
                <a:cs typeface="Times New Roman" pitchFamily="18" charset="0"/>
              </a:rPr>
              <a:t>диагностики ассоциированных вирусных </a:t>
            </a:r>
            <a:endParaRPr lang="ru-RU" sz="2400" dirty="0" smtClean="0">
              <a:latin typeface="Times New Roman" pitchFamily="18" charset="0"/>
              <a:cs typeface="Times New Roman" pitchFamily="18" charset="0"/>
            </a:endParaRPr>
          </a:p>
          <a:p>
            <a:pPr lvl="0" algn="just"/>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   гастроэнтеритов собак</a:t>
            </a:r>
          </a:p>
          <a:p>
            <a:pPr lvl="0" algn="just"/>
            <a:endParaRPr lang="ru-RU" sz="2400" dirty="0">
              <a:latin typeface="Times New Roman" pitchFamily="18" charset="0"/>
              <a:cs typeface="Times New Roman" pitchFamily="18" charset="0"/>
            </a:endParaRPr>
          </a:p>
          <a:p>
            <a:pPr lvl="0" algn="just"/>
            <a:r>
              <a:rPr lang="ru-RU" sz="2400" dirty="0" smtClean="0">
                <a:latin typeface="Times New Roman" pitchFamily="18" charset="0"/>
                <a:cs typeface="Times New Roman" pitchFamily="18" charset="0"/>
              </a:rPr>
              <a:t>3. Алгоритм </a:t>
            </a:r>
            <a:r>
              <a:rPr lang="ru-RU" sz="2400" dirty="0">
                <a:latin typeface="Times New Roman" pitchFamily="18" charset="0"/>
                <a:cs typeface="Times New Roman" pitchFamily="18" charset="0"/>
              </a:rPr>
              <a:t>диагностики ассоциированных вирусных </a:t>
            </a:r>
            <a:endParaRPr lang="ru-RU" sz="2400" dirty="0" smtClean="0">
              <a:latin typeface="Times New Roman" pitchFamily="18" charset="0"/>
              <a:cs typeface="Times New Roman" pitchFamily="18" charset="0"/>
            </a:endParaRPr>
          </a:p>
          <a:p>
            <a:pPr lvl="0" algn="just"/>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   бронхопневмоний собак</a:t>
            </a:r>
          </a:p>
          <a:p>
            <a:pPr lvl="0" algn="just"/>
            <a:endParaRPr lang="ru-RU" sz="2400" dirty="0">
              <a:latin typeface="Times New Roman" pitchFamily="18" charset="0"/>
              <a:cs typeface="Times New Roman" pitchFamily="18" charset="0"/>
            </a:endParaRPr>
          </a:p>
          <a:p>
            <a:pPr lvl="0" algn="just"/>
            <a:r>
              <a:rPr lang="ru-RU" sz="2400" dirty="0" smtClean="0">
                <a:latin typeface="Times New Roman" pitchFamily="18" charset="0"/>
                <a:cs typeface="Times New Roman" pitchFamily="18" charset="0"/>
              </a:rPr>
              <a:t>4. Календарь </a:t>
            </a:r>
            <a:r>
              <a:rPr lang="ru-RU" sz="2400" dirty="0">
                <a:latin typeface="Times New Roman" pitchFamily="18" charset="0"/>
                <a:cs typeface="Times New Roman" pitchFamily="18" charset="0"/>
              </a:rPr>
              <a:t>профилактической вакцинации против </a:t>
            </a:r>
            <a:endParaRPr lang="ru-RU" sz="2400" dirty="0" smtClean="0">
              <a:latin typeface="Times New Roman" pitchFamily="18" charset="0"/>
              <a:cs typeface="Times New Roman" pitchFamily="18" charset="0"/>
            </a:endParaRPr>
          </a:p>
          <a:p>
            <a:pPr lvl="0" algn="just"/>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   ассоциированных </a:t>
            </a:r>
            <a:r>
              <a:rPr lang="ru-RU" sz="2400" dirty="0">
                <a:latin typeface="Times New Roman" pitchFamily="18" charset="0"/>
                <a:cs typeface="Times New Roman" pitchFamily="18" charset="0"/>
              </a:rPr>
              <a:t>вирусных болезней собак</a:t>
            </a:r>
          </a:p>
        </p:txBody>
      </p:sp>
    </p:spTree>
    <p:extLst>
      <p:ext uri="{BB962C8B-B14F-4D97-AF65-F5344CB8AC3E}">
        <p14:creationId xmlns:p14="http://schemas.microsoft.com/office/powerpoint/2010/main" val="23818721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2667000"/>
            <a:ext cx="7239000" cy="769441"/>
          </a:xfrm>
          <a:prstGeom prst="rect">
            <a:avLst/>
          </a:prstGeom>
          <a:noFill/>
        </p:spPr>
        <p:txBody>
          <a:bodyPr wrap="square" rtlCol="0">
            <a:spAutoFit/>
          </a:bodyPr>
          <a:lstStyle/>
          <a:p>
            <a:pPr algn="ctr"/>
            <a:r>
              <a:rPr lang="ru-RU" sz="4400" b="1" dirty="0" smtClean="0">
                <a:solidFill>
                  <a:srgbClr val="0070C0"/>
                </a:solidFill>
              </a:rPr>
              <a:t>Благодарю за внимание!</a:t>
            </a:r>
            <a:endParaRPr lang="ru-RU" sz="4400" b="1" dirty="0">
              <a:solidFill>
                <a:srgbClr val="0070C0"/>
              </a:solidFill>
            </a:endParaRPr>
          </a:p>
        </p:txBody>
      </p:sp>
    </p:spTree>
    <p:extLst>
      <p:ext uri="{BB962C8B-B14F-4D97-AF65-F5344CB8AC3E}">
        <p14:creationId xmlns:p14="http://schemas.microsoft.com/office/powerpoint/2010/main" val="160847433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TotalTime>
  <Words>2091</Words>
  <Application>Microsoft Office PowerPoint</Application>
  <PresentationFormat>Экран (4:3)</PresentationFormat>
  <Paragraphs>592</Paragraphs>
  <Slides>26</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26</vt:i4>
      </vt:variant>
    </vt:vector>
  </HeadingPairs>
  <TitlesOfParts>
    <vt:vector size="29" baseType="lpstr">
      <vt:lpstr>Тема Office</vt:lpstr>
      <vt:lpstr>Слайд</vt:lpstr>
      <vt:lpstr>Диаграмма</vt:lpstr>
      <vt:lpstr>Ассоциированное течение вирусных болезней собак в условиях Прибайкалья</vt:lpstr>
      <vt:lpstr>Цель исследования:</vt:lpstr>
      <vt:lpstr>Задачи исследования:</vt:lpstr>
      <vt:lpstr>Материалы и методы исследования:</vt:lpstr>
      <vt:lpstr>Схема лабораторной диагностики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Ассоциированное течение вирусных болезней собак в условиях Прибайкалья</dc:title>
  <dc:creator>Administrator</dc:creator>
  <cp:lastModifiedBy>Пользователь Windows</cp:lastModifiedBy>
  <cp:revision>22</cp:revision>
  <dcterms:created xsi:type="dcterms:W3CDTF">2018-05-24T00:35:34Z</dcterms:created>
  <dcterms:modified xsi:type="dcterms:W3CDTF">2018-05-24T07:40:24Z</dcterms:modified>
</cp:coreProperties>
</file>