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4800" y="1600200"/>
            <a:ext cx="8534400" cy="2514599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Инцидентность ассоциированных вирусных болезней собак в городе Черемхово Иркутской области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4648200"/>
            <a:ext cx="8458200" cy="12954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400" i="1" dirty="0" smtClean="0">
                <a:solidFill>
                  <a:schemeClr val="tx1"/>
                </a:solidFill>
              </a:rPr>
              <a:t>Аспирант</a:t>
            </a:r>
            <a:r>
              <a:rPr lang="ru-RU" sz="2400" dirty="0" smtClean="0">
                <a:solidFill>
                  <a:schemeClr val="tx1"/>
                </a:solidFill>
              </a:rPr>
              <a:t> – Никоненко Татьяна Борисовна</a:t>
            </a:r>
          </a:p>
          <a:p>
            <a:pPr algn="r"/>
            <a:endParaRPr lang="ru-RU" sz="2400" dirty="0" smtClean="0">
              <a:solidFill>
                <a:schemeClr val="tx1"/>
              </a:solidFill>
            </a:endParaRPr>
          </a:p>
          <a:p>
            <a:pPr algn="r"/>
            <a:r>
              <a:rPr lang="ru-RU" sz="2400" i="1" dirty="0" smtClean="0">
                <a:solidFill>
                  <a:schemeClr val="tx1"/>
                </a:solidFill>
              </a:rPr>
              <a:t>Научный руководитель </a:t>
            </a:r>
            <a:r>
              <a:rPr lang="ru-RU" sz="2400" dirty="0" smtClean="0">
                <a:solidFill>
                  <a:schemeClr val="tx1"/>
                </a:solidFill>
              </a:rPr>
              <a:t>– Барышников П.И., д.в.н., профессор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572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Алтайский государственный аграрный университет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Цель исследования: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pPr algn="just"/>
            <a:r>
              <a:rPr lang="ru-RU" dirty="0" smtClean="0"/>
              <a:t>установить </a:t>
            </a:r>
            <a:r>
              <a:rPr lang="ru-RU" dirty="0"/>
              <a:t>случаи ассоциированных вирусных болезней собак в г. Черемхово Иркутской области за 2014-2016 г.г.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Задачи исследования: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Изучить </a:t>
            </a:r>
            <a:r>
              <a:rPr lang="ru-RU" dirty="0"/>
              <a:t>нозологический профиль вирусных инфекций собак и определить долю ассоциированных болезней.</a:t>
            </a:r>
          </a:p>
          <a:p>
            <a:pPr lvl="0"/>
            <a:r>
              <a:rPr lang="ru-RU" dirty="0"/>
              <a:t>Установить динамику и уровень заболеваемости ассоциированных вирусных инфекций собак.</a:t>
            </a:r>
          </a:p>
          <a:p>
            <a:pPr lvl="0"/>
            <a:r>
              <a:rPr lang="ru-RU" dirty="0"/>
              <a:t>Выявить породную, возрастную и сезонную предрасположенность собак к ассоциированным вирусным болезням.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9144000" cy="914400"/>
          </a:xfrm>
        </p:spPr>
        <p:txBody>
          <a:bodyPr/>
          <a:lstStyle/>
          <a:p>
            <a:r>
              <a:rPr lang="ru-RU" dirty="0" smtClean="0"/>
              <a:t>ОГБУ «Черемховская СББЖ»</a:t>
            </a:r>
            <a:endParaRPr lang="ru-RU" dirty="0"/>
          </a:p>
        </p:txBody>
      </p:sp>
      <p:pic>
        <p:nvPicPr>
          <p:cNvPr id="8" name="Рисунок 7" descr="3 2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66800"/>
            <a:ext cx="4191000" cy="2667000"/>
          </a:xfrm>
          <a:prstGeom prst="rect">
            <a:avLst/>
          </a:prstGeom>
        </p:spPr>
      </p:pic>
      <p:pic>
        <p:nvPicPr>
          <p:cNvPr id="12" name="Рисунок 11" descr="3 2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962400"/>
            <a:ext cx="4191000" cy="2657475"/>
          </a:xfrm>
          <a:prstGeom prst="rect">
            <a:avLst/>
          </a:prstGeom>
        </p:spPr>
      </p:pic>
      <p:pic>
        <p:nvPicPr>
          <p:cNvPr id="14" name="Рисунок 13" descr="3 256.jpg"/>
          <p:cNvPicPr>
            <a:picLocks noChangeAspect="1"/>
          </p:cNvPicPr>
          <p:nvPr/>
        </p:nvPicPr>
        <p:blipFill>
          <a:blip r:embed="rId4" cstate="print"/>
          <a:srcRect t="27536" r="661" b="20290"/>
          <a:stretch>
            <a:fillRect/>
          </a:stretch>
        </p:blipFill>
        <p:spPr>
          <a:xfrm>
            <a:off x="5029200" y="3962400"/>
            <a:ext cx="3657600" cy="2667000"/>
          </a:xfrm>
          <a:prstGeom prst="rect">
            <a:avLst/>
          </a:prstGeom>
        </p:spPr>
      </p:pic>
      <p:pic>
        <p:nvPicPr>
          <p:cNvPr id="15" name="Рисунок 14" descr="DSC057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990600"/>
            <a:ext cx="36576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 ИХА</a:t>
            </a:r>
            <a:endParaRPr lang="ru-RU" dirty="0"/>
          </a:p>
        </p:txBody>
      </p:sp>
      <p:pic>
        <p:nvPicPr>
          <p:cNvPr id="7" name="Содержимое 6" descr="855e6994-b810-11e4-b084-001517e9796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1143000"/>
            <a:ext cx="2819400" cy="2090158"/>
          </a:xfrm>
        </p:spPr>
      </p:pic>
      <p:pic>
        <p:nvPicPr>
          <p:cNvPr id="9" name="Рисунок 8" descr="testdog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219200"/>
            <a:ext cx="2714938" cy="1905000"/>
          </a:xfrm>
          <a:prstGeom prst="rect">
            <a:avLst/>
          </a:prstGeom>
        </p:spPr>
      </p:pic>
      <p:pic>
        <p:nvPicPr>
          <p:cNvPr id="11" name="Рисунок 10" descr="CAV bo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1143000"/>
            <a:ext cx="2743200" cy="1905000"/>
          </a:xfrm>
          <a:prstGeom prst="rect">
            <a:avLst/>
          </a:prstGeom>
        </p:spPr>
      </p:pic>
      <p:pic>
        <p:nvPicPr>
          <p:cNvPr id="12" name="Рисунок 11" descr="скачанные файлы.jpg"/>
          <p:cNvPicPr>
            <a:picLocks noChangeAspect="1"/>
          </p:cNvPicPr>
          <p:nvPr/>
        </p:nvPicPr>
        <p:blipFill>
          <a:blip r:embed="rId5"/>
          <a:srcRect b="34928"/>
          <a:stretch>
            <a:fillRect/>
          </a:stretch>
        </p:blipFill>
        <p:spPr>
          <a:xfrm>
            <a:off x="2438400" y="4114800"/>
            <a:ext cx="426720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0" y="3276600"/>
            <a:ext cx="502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Рис. 1. Разновидности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экспресс-тестов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VetExpert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6096000"/>
            <a:ext cx="731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Рис. 2. Положительный тест на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парвовирус+коронавирус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4294967295"/>
          </p:nvPr>
        </p:nvGraphicFramePr>
        <p:xfrm>
          <a:off x="152401" y="838202"/>
          <a:ext cx="8839200" cy="5715001"/>
        </p:xfrm>
        <a:graphic>
          <a:graphicData uri="http://schemas.openxmlformats.org/drawingml/2006/table">
            <a:tbl>
              <a:tblPr/>
              <a:tblGrid>
                <a:gridCol w="3941555"/>
                <a:gridCol w="1550892"/>
                <a:gridCol w="1437218"/>
                <a:gridCol w="1909535"/>
              </a:tblGrid>
              <a:tr h="12408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вирусной болезни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больных собак, голов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в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нозопрофиле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 по группе, </a:t>
                      </a: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25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в общем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нозопрофиле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, %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Группа 1.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Вирусные </a:t>
                      </a:r>
                      <a:r>
                        <a:rPr lang="ru-RU" sz="1400" b="1" i="1" dirty="0" err="1">
                          <a:latin typeface="Times New Roman"/>
                          <a:ea typeface="Times New Roman"/>
                          <a:cs typeface="Times New Roman"/>
                        </a:rPr>
                        <a:t>моноинфекции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Чума собак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Парвовирусный энтерит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443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79,4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  <a:cs typeface="Times New Roman"/>
                        </a:rPr>
                        <a:t>Аденовироз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Инфекционный гепатит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1,3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Парагрипп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Times New Roman"/>
                          <a:ea typeface="Times New Roman"/>
                          <a:cs typeface="Times New Roman"/>
                        </a:rPr>
                        <a:t>n=5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518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92,8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Группа 2.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Ассоциированные вирусные инфекции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Чума собак+парагрипп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2,5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0,2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Чума собак+парвовирусный энтерит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3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Парвовирусный энтерит+коронавирусная инфекция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62,5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4,5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Чума собак+аденовироз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Times New Roman"/>
                          <a:ea typeface="Times New Roman"/>
                          <a:cs typeface="Times New Roman"/>
                        </a:rPr>
                        <a:t>n=4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7,2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17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Times New Roman"/>
                          <a:ea typeface="Times New Roman"/>
                          <a:cs typeface="Times New Roman"/>
                        </a:rPr>
                        <a:t>Общая заболеваемость 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5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n=9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latin typeface="Times New Roman"/>
                          <a:ea typeface="Times New Roman"/>
                          <a:cs typeface="Times New Roman"/>
                        </a:rPr>
                        <a:t>558</a:t>
                      </a:r>
                      <a:endParaRPr lang="ru-RU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168" marR="64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304800"/>
            <a:ext cx="8839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Нозологический профиль вирусных инфекций собак в г. Черемхово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 2014-2016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г.г.</a:t>
            </a:r>
          </a:p>
          <a:p>
            <a:pPr algn="ctr"/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 l="26935" t="31493" r="22934" b="18762"/>
          <a:stretch>
            <a:fillRect/>
          </a:stretch>
        </p:blipFill>
        <p:spPr bwMode="auto">
          <a:xfrm>
            <a:off x="-1" y="0"/>
            <a:ext cx="90678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6096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Ассоциированные вирусные болезни в зависимости от породы и возраста собак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20481" name="Object 1"/>
          <p:cNvGraphicFramePr>
            <a:graphicFrameLocks/>
          </p:cNvGraphicFramePr>
          <p:nvPr/>
        </p:nvGraphicFramePr>
        <p:xfrm>
          <a:off x="228600" y="1371600"/>
          <a:ext cx="8686800" cy="4495800"/>
        </p:xfrm>
        <a:graphic>
          <a:graphicData uri="http://schemas.openxmlformats.org/presentationml/2006/ole">
            <p:oleObj spid="_x0000_s20481" name="Диаграмма" r:id="rId3" imgW="6562725" imgH="2314575" progId="Excel.Sheet.8">
              <p:embed/>
            </p:oleObj>
          </a:graphicData>
        </a:graphic>
      </p:graphicFrame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2686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Выводы: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77000"/>
          </a:xfrm>
        </p:spPr>
        <p:txBody>
          <a:bodyPr>
            <a:normAutofit fontScale="85000" lnSpcReduction="20000"/>
          </a:bodyPr>
          <a:lstStyle/>
          <a:p>
            <a:pPr marL="514350" indent="-514350" algn="ctr">
              <a:buNone/>
            </a:pPr>
            <a:r>
              <a:rPr lang="ru-RU" b="1" i="1" dirty="0" smtClean="0"/>
              <a:t>Список литературы:</a:t>
            </a:r>
          </a:p>
          <a:p>
            <a:pPr marL="514350" indent="-514350" algn="ctr">
              <a:buNone/>
            </a:pPr>
            <a:endParaRPr lang="ru-RU" b="1" i="1" dirty="0" smtClean="0"/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Игнатов П.Е. Очерки об инфекционных болезнях собак. М.: </a:t>
            </a:r>
            <a:r>
              <a:rPr lang="ru-RU" dirty="0" err="1" smtClean="0"/>
              <a:t>Валта</a:t>
            </a:r>
            <a:r>
              <a:rPr lang="ru-RU" dirty="0" smtClean="0"/>
              <a:t>, 1995. – 102 с. 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ru-RU" dirty="0" err="1" smtClean="0"/>
              <a:t>Ниманд</a:t>
            </a:r>
            <a:r>
              <a:rPr lang="ru-RU" dirty="0" smtClean="0"/>
              <a:t> Х.Г., </a:t>
            </a:r>
            <a:r>
              <a:rPr lang="ru-RU" dirty="0" err="1" smtClean="0"/>
              <a:t>Сутер</a:t>
            </a:r>
            <a:r>
              <a:rPr lang="ru-RU" dirty="0" smtClean="0"/>
              <a:t> П.Ф. Болезни собак. Практическое руководство для ветеринарных врачей (организация ветеринарной клиники, обследование, диагностика заболеваний, лечение) 8-е изд./ Пер. с нем., 2-е издание. – М.: «</a:t>
            </a:r>
            <a:r>
              <a:rPr lang="ru-RU" dirty="0" err="1" smtClean="0"/>
              <a:t>Аквариум-Принт</a:t>
            </a:r>
            <a:r>
              <a:rPr lang="ru-RU" dirty="0" smtClean="0"/>
              <a:t>», 2008. – 816 с.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Никоненко Т.Б., Батомункуев А.С., Барышников П.И. Ассоциации микроорганизмов при вирусных инфекциях собак (обзор) // Аграрная наука – сельскому хозяйству. Семинар – круглый стол 8. Актуальные проблемы ветеринарной медицины: материалы </a:t>
            </a:r>
            <a:r>
              <a:rPr lang="en-US" dirty="0" smtClean="0"/>
              <a:t>XII </a:t>
            </a:r>
            <a:r>
              <a:rPr lang="ru-RU" dirty="0" err="1" smtClean="0"/>
              <a:t>международ</a:t>
            </a:r>
            <a:r>
              <a:rPr lang="ru-RU" dirty="0" smtClean="0"/>
              <a:t>. </a:t>
            </a:r>
            <a:r>
              <a:rPr lang="ru-RU" dirty="0" err="1" smtClean="0"/>
              <a:t>науч</a:t>
            </a:r>
            <a:r>
              <a:rPr lang="ru-RU" dirty="0" smtClean="0"/>
              <a:t>.- </a:t>
            </a:r>
            <a:r>
              <a:rPr lang="ru-RU" dirty="0" err="1" smtClean="0"/>
              <a:t>практ</a:t>
            </a:r>
            <a:r>
              <a:rPr lang="ru-RU" dirty="0" smtClean="0"/>
              <a:t>. конф. (Барнаул, 7-8 февраля 2017 г.). – Барнаул: РИО Алтайского ГАУ, 2017. Кн. 3. – С. 287-290.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066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Благодарю за внимание!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</TotalTime>
  <Words>371</Words>
  <PresentationFormat>Экран (4:3)</PresentationFormat>
  <Paragraphs>85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Диаграмма</vt:lpstr>
      <vt:lpstr>Инцидентность ассоциированных вирусных болезней собак в городе Черемхово Иркутской области</vt:lpstr>
      <vt:lpstr>Цель исследования:</vt:lpstr>
      <vt:lpstr>Задачи исследования:</vt:lpstr>
      <vt:lpstr>ОГБУ «Черемховская СББЖ»</vt:lpstr>
      <vt:lpstr>Метод ИХА</vt:lpstr>
      <vt:lpstr>Слайд 6</vt:lpstr>
      <vt:lpstr>Слайд 7</vt:lpstr>
      <vt:lpstr>Слайд 8</vt:lpstr>
      <vt:lpstr>Выводы:</vt:lpstr>
      <vt:lpstr>   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Инцидентность ассоциированных вирусных болезней собак в городе Черемхово Иркутской области</dc:title>
  <cp:lastModifiedBy>user</cp:lastModifiedBy>
  <cp:revision>36</cp:revision>
  <dcterms:modified xsi:type="dcterms:W3CDTF">2017-03-02T07:43:28Z</dcterms:modified>
</cp:coreProperties>
</file>