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70" r:id="rId3"/>
    <p:sldId id="278" r:id="rId4"/>
    <p:sldId id="280" r:id="rId5"/>
    <p:sldId id="264" r:id="rId6"/>
    <p:sldId id="272" r:id="rId7"/>
    <p:sldId id="267" r:id="rId8"/>
    <p:sldId id="268" r:id="rId9"/>
    <p:sldId id="269" r:id="rId10"/>
    <p:sldId id="274" r:id="rId11"/>
    <p:sldId id="276" r:id="rId12"/>
    <p:sldId id="279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E12"/>
    <a:srgbClr val="1A270B"/>
    <a:srgbClr val="5C8D27"/>
    <a:srgbClr val="436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32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Аденовирус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0.00%</c:formatCode>
                <c:ptCount val="4"/>
                <c:pt idx="0">
                  <c:v>0.253</c:v>
                </c:pt>
                <c:pt idx="1">
                  <c:v>2.300000000000001E-2</c:v>
                </c:pt>
                <c:pt idx="2">
                  <c:v>2.1000000000000019E-2</c:v>
                </c:pt>
                <c:pt idx="3">
                  <c:v>1.6000000000000014E-2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0</c:v>
                </c:pt>
                <c:pt idx="2">
                  <c:v>50</c:v>
                </c:pt>
                <c:pt idx="3">
                  <c:v>33.300000000000004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Парвовирус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0.00%</c:formatCode>
                <c:ptCount val="4"/>
                <c:pt idx="0">
                  <c:v>0.253</c:v>
                </c:pt>
                <c:pt idx="1">
                  <c:v>2.300000000000001E-2</c:v>
                </c:pt>
                <c:pt idx="2">
                  <c:v>2.1000000000000019E-2</c:v>
                </c:pt>
                <c:pt idx="3">
                  <c:v>1.6000000000000014E-2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  <c:pt idx="2">
                  <c:v>0</c:v>
                </c:pt>
                <c:pt idx="3">
                  <c:v>33.300000000000004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Вирус чумы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0.00%</c:formatCode>
                <c:ptCount val="4"/>
                <c:pt idx="0">
                  <c:v>0.253</c:v>
                </c:pt>
                <c:pt idx="1">
                  <c:v>2.300000000000001E-2</c:v>
                </c:pt>
                <c:pt idx="2">
                  <c:v>2.1000000000000019E-2</c:v>
                </c:pt>
                <c:pt idx="3">
                  <c:v>1.6000000000000014E-2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50</c:v>
                </c:pt>
                <c:pt idx="2">
                  <c:v>50</c:v>
                </c:pt>
                <c:pt idx="3">
                  <c:v>33.300000000000004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8714368"/>
        <c:axId val="98715904"/>
      </c:barChart>
      <c:catAx>
        <c:axId val="98714368"/>
        <c:scaling>
          <c:orientation val="minMax"/>
        </c:scaling>
        <c:delete val="0"/>
        <c:axPos val="b"/>
        <c:numFmt formatCode="0.00%" sourceLinked="1"/>
        <c:majorTickMark val="out"/>
        <c:minorTickMark val="none"/>
        <c:tickLblPos val="nextTo"/>
        <c:crossAx val="98715904"/>
        <c:crosses val="autoZero"/>
        <c:auto val="1"/>
        <c:lblAlgn val="ctr"/>
        <c:lblOffset val="100"/>
        <c:noMultiLvlLbl val="0"/>
      </c:catAx>
      <c:valAx>
        <c:axId val="9871590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87143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23"/>
          </c:dPt>
          <c:dPt>
            <c:idx val="1"/>
            <c:bubble3D val="0"/>
            <c:spPr>
              <a:solidFill>
                <a:schemeClr val="accent6"/>
              </a:solidFill>
            </c:spPr>
          </c:dPt>
          <c:dPt>
            <c:idx val="2"/>
            <c:bubble3D val="0"/>
            <c:explosion val="30"/>
          </c:dPt>
          <c:dPt>
            <c:idx val="3"/>
            <c:bubble3D val="0"/>
            <c:explosion val="21"/>
            <c:spPr>
              <a:solidFill>
                <a:srgbClr val="FFFF00"/>
              </a:solidFill>
            </c:spPr>
          </c:dPt>
          <c:cat>
            <c:strRef>
              <c:f>Лист1!$A$2:$A$5</c:f>
              <c:strCache>
                <c:ptCount val="4"/>
                <c:pt idx="0">
                  <c:v>ЧП + цистоизоспороз</c:v>
                </c:pt>
                <c:pt idx="1">
                  <c:v>ПВЭ + цистоизоспороз</c:v>
                </c:pt>
                <c:pt idx="2">
                  <c:v>ПВЭ + токсокароз</c:v>
                </c:pt>
                <c:pt idx="3">
                  <c:v>ассоциаций не обнаружено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30.6</c:v>
                </c:pt>
                <c:pt idx="1">
                  <c:v>9.52</c:v>
                </c:pt>
                <c:pt idx="2">
                  <c:v>34.74</c:v>
                </c:pt>
                <c:pt idx="3">
                  <c:v>25.14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840963816305662"/>
          <c:y val="0.22827780281389953"/>
          <c:w val="0.36262683913958654"/>
          <c:h val="0.5434443943722009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0.1453</cdr:x>
      <cdr:y>0.27419</cdr:y>
    </cdr:from>
    <cdr:to>
      <cdr:x>0.2906</cdr:x>
      <cdr:y>0.37097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4446" y="1214446"/>
          <a:ext cx="121444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25,14 %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0.17094</cdr:x>
      <cdr:y>0.74194</cdr:y>
    </cdr:from>
    <cdr:to>
      <cdr:x>0.33333</cdr:x>
      <cdr:y>0.83871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28760" y="3286148"/>
          <a:ext cx="135732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34,74 %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0.39316</cdr:x>
      <cdr:y>0.27419</cdr:y>
    </cdr:from>
    <cdr:to>
      <cdr:x>0.56524</cdr:x>
      <cdr:y>0.37097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86148" y="1214446"/>
          <a:ext cx="1438284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30,60 %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0.42735</cdr:x>
      <cdr:y>0.66129</cdr:y>
    </cdr:from>
    <cdr:to>
      <cdr:x>0.5641</cdr:x>
      <cdr:y>0.75806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71900" y="2928958"/>
          <a:ext cx="1143008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9,52 %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Алтайский государственный аграрный университет</a:t>
            </a: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285992"/>
            <a:ext cx="9144000" cy="271464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sz="4300" b="1" dirty="0" smtClean="0">
                <a:solidFill>
                  <a:srgbClr val="002060"/>
                </a:solidFill>
              </a:rPr>
              <a:t>АССОЦИАЦИИ МИКРООРГАНИЗМОВ ПРИ ВИРУСНЫХ ИНФЕКЦИЯХ СОБАК</a:t>
            </a:r>
          </a:p>
          <a:p>
            <a:pPr marL="0" indent="0" algn="ctr">
              <a:buNone/>
            </a:pPr>
            <a:r>
              <a:rPr lang="ru-RU" sz="4300" b="1" dirty="0" smtClean="0">
                <a:solidFill>
                  <a:srgbClr val="002060"/>
                </a:solidFill>
              </a:rPr>
              <a:t>(обзор)</a:t>
            </a:r>
            <a:endParaRPr lang="ru-RU" sz="4300" b="1" dirty="0">
              <a:solidFill>
                <a:srgbClr val="002060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071546"/>
            <a:ext cx="9144000" cy="141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Т.Б. Никоненко, А.С. </a:t>
            </a:r>
            <a:r>
              <a:rPr lang="ru-RU" sz="24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Батомункуев, П.И. Барышников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Рисунок 7" descr="emblem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64" y="4857760"/>
            <a:ext cx="1954158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энтерит-у-собак-500x383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571472" y="1714488"/>
            <a:ext cx="6286544" cy="5143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вал 2"/>
          <p:cNvSpPr/>
          <p:nvPr/>
        </p:nvSpPr>
        <p:spPr>
          <a:xfrm>
            <a:off x="214282" y="142852"/>
            <a:ext cx="2857520" cy="2428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Чума плотоядных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715008" y="428604"/>
            <a:ext cx="2786082" cy="242889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Парвовирусный</a:t>
            </a:r>
            <a:r>
              <a:rPr lang="ru-RU" b="1" dirty="0" smtClean="0">
                <a:solidFill>
                  <a:schemeClr val="tx1"/>
                </a:solidFill>
              </a:rPr>
              <a:t> энтерит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15074" y="4286256"/>
            <a:ext cx="2714644" cy="235745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Инфекционный гепатит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24744"/>
            <a:ext cx="763284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Цель работы: </a:t>
            </a:r>
            <a:endParaRPr lang="ru-RU" sz="4000" b="1" dirty="0" smtClean="0">
              <a:solidFill>
                <a:schemeClr val="tx2"/>
              </a:solidFill>
            </a:endParaRPr>
          </a:p>
          <a:p>
            <a:endParaRPr lang="ru-RU" sz="3200" b="1" dirty="0" smtClean="0"/>
          </a:p>
          <a:p>
            <a:endParaRPr lang="ru-RU" sz="3200" b="1" dirty="0" smtClean="0"/>
          </a:p>
          <a:p>
            <a:pPr algn="just"/>
            <a:r>
              <a:rPr lang="ru-RU" sz="3600" dirty="0" smtClean="0"/>
              <a:t>провести </a:t>
            </a:r>
            <a:r>
              <a:rPr lang="ru-RU" sz="3600" dirty="0"/>
              <a:t>анализ литературных </a:t>
            </a:r>
            <a:r>
              <a:rPr lang="ru-RU" sz="3600" dirty="0" smtClean="0"/>
              <a:t>источников по вопросу ассоциированных вирусных инфекций собак</a:t>
            </a:r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464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052736"/>
            <a:ext cx="8712968" cy="46474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3600" dirty="0" smtClean="0"/>
          </a:p>
          <a:p>
            <a:pPr algn="ctr"/>
            <a:r>
              <a:rPr lang="ru-RU" sz="3600" dirty="0" smtClean="0"/>
              <a:t>Чума собак</a:t>
            </a:r>
          </a:p>
          <a:p>
            <a:pPr algn="ctr"/>
            <a:endParaRPr lang="ru-RU" sz="3600" dirty="0"/>
          </a:p>
          <a:p>
            <a:pPr algn="ctr"/>
            <a:r>
              <a:rPr lang="ru-RU" sz="6000" dirty="0" smtClean="0"/>
              <a:t>+ </a:t>
            </a:r>
          </a:p>
          <a:p>
            <a:pPr algn="ctr"/>
            <a:endParaRPr lang="ru-RU" sz="3600" dirty="0"/>
          </a:p>
          <a:p>
            <a:r>
              <a:rPr lang="ru-RU" sz="2800" dirty="0" smtClean="0"/>
              <a:t>   Инфекционный                         </a:t>
            </a:r>
            <a:r>
              <a:rPr lang="ru-RU" sz="2800" dirty="0" err="1" smtClean="0"/>
              <a:t>Парвовирусный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        гепатит                                      энтерит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7114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571480"/>
            <a:ext cx="82153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Смешанные вирусные инфекции собак </a:t>
            </a:r>
          </a:p>
          <a:p>
            <a:pPr algn="ctr"/>
            <a:r>
              <a:rPr lang="ru-RU" dirty="0" smtClean="0"/>
              <a:t>(по </a:t>
            </a:r>
            <a:r>
              <a:rPr lang="ru-RU" dirty="0" err="1" smtClean="0"/>
              <a:t>Н.В.Клицуновой</a:t>
            </a:r>
            <a:r>
              <a:rPr lang="ru-RU" dirty="0" smtClean="0"/>
              <a:t>, 2005)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26311187"/>
              </p:ext>
            </p:extLst>
          </p:nvPr>
        </p:nvGraphicFramePr>
        <p:xfrm>
          <a:off x="323528" y="1397000"/>
          <a:ext cx="8534752" cy="496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nterit-sobak3.jpg"/>
          <p:cNvPicPr>
            <a:picLocks noChangeAspect="1"/>
          </p:cNvPicPr>
          <p:nvPr/>
        </p:nvPicPr>
        <p:blipFill>
          <a:blip r:embed="rId2"/>
          <a:srcRect r="2037" b="2500"/>
          <a:stretch>
            <a:fillRect/>
          </a:stretch>
        </p:blipFill>
        <p:spPr>
          <a:xfrm>
            <a:off x="1500166" y="3714752"/>
            <a:ext cx="3357586" cy="27860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2" r="29256" b="27795"/>
          <a:stretch/>
        </p:blipFill>
        <p:spPr>
          <a:xfrm>
            <a:off x="638605" y="330486"/>
            <a:ext cx="4104456" cy="2880320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326272" y="330486"/>
            <a:ext cx="2942787" cy="2726964"/>
          </a:xfrm>
          <a:prstGeom prst="ellipse">
            <a:avLst/>
          </a:prstGeom>
          <a:solidFill>
            <a:srgbClr val="293E1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естиугольник 6"/>
          <p:cNvSpPr/>
          <p:nvPr/>
        </p:nvSpPr>
        <p:spPr>
          <a:xfrm>
            <a:off x="6319174" y="1678146"/>
            <a:ext cx="1285852" cy="857256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Гепес</a:t>
            </a:r>
            <a:r>
              <a:rPr lang="ru-RU" sz="1400" b="1" dirty="0" smtClean="0">
                <a:solidFill>
                  <a:schemeClr val="tx1"/>
                </a:solidFill>
              </a:rPr>
              <a:t>-вирус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Правильный пятиугольник 7"/>
          <p:cNvSpPr/>
          <p:nvPr/>
        </p:nvSpPr>
        <p:spPr>
          <a:xfrm>
            <a:off x="6632410" y="757864"/>
            <a:ext cx="1368153" cy="936104"/>
          </a:xfrm>
          <a:prstGeom prst="pentag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</a:rPr>
              <a:t>Калици</a:t>
            </a:r>
            <a:r>
              <a:rPr lang="ru-RU" sz="1200" b="1" dirty="0" smtClean="0">
                <a:solidFill>
                  <a:schemeClr val="tx1"/>
                </a:solidFill>
              </a:rPr>
              <a:t>-вирус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5577785" y="995516"/>
            <a:ext cx="1355985" cy="868766"/>
          </a:xfrm>
          <a:prstGeom prst="parallelogram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Энтеро</a:t>
            </a:r>
            <a:r>
              <a:rPr lang="ru-RU" sz="1400" b="1" dirty="0" smtClean="0">
                <a:solidFill>
                  <a:schemeClr val="tx1"/>
                </a:solidFill>
              </a:rPr>
              <a:t>-вирус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617703" y="1429899"/>
            <a:ext cx="1737732" cy="30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httpsuperpesik.ruchudesnoe-preobrazhenie.html13.jpg"/>
          <p:cNvPicPr>
            <a:picLocks noChangeAspect="1"/>
          </p:cNvPicPr>
          <p:nvPr/>
        </p:nvPicPr>
        <p:blipFill>
          <a:blip r:embed="rId4"/>
          <a:srcRect r="45909"/>
          <a:stretch>
            <a:fillRect/>
          </a:stretch>
        </p:blipFill>
        <p:spPr>
          <a:xfrm>
            <a:off x="4857752" y="3714752"/>
            <a:ext cx="2833689" cy="2786082"/>
          </a:xfrm>
          <a:prstGeom prst="rect">
            <a:avLst/>
          </a:prstGeom>
        </p:spPr>
      </p:pic>
      <p:sp>
        <p:nvSpPr>
          <p:cNvPr id="13" name="Стрелка вниз 12"/>
          <p:cNvSpPr/>
          <p:nvPr/>
        </p:nvSpPr>
        <p:spPr>
          <a:xfrm>
            <a:off x="4286248" y="3071810"/>
            <a:ext cx="792088" cy="115429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r="1217"/>
          <a:stretch>
            <a:fillRect/>
          </a:stretch>
        </p:blipFill>
        <p:spPr bwMode="auto">
          <a:xfrm>
            <a:off x="285720" y="3000372"/>
            <a:ext cx="8643998" cy="300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642918"/>
            <a:ext cx="84296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Патогенез сочетанного инфекционного энтерита у собак </a:t>
            </a:r>
          </a:p>
          <a:p>
            <a:pPr algn="ctr"/>
            <a:endParaRPr lang="ru-RU" sz="2800" b="1" dirty="0" smtClean="0"/>
          </a:p>
          <a:p>
            <a:pPr algn="ctr"/>
            <a:r>
              <a:rPr lang="ru-RU" sz="2800" dirty="0" smtClean="0"/>
              <a:t>(по </a:t>
            </a:r>
            <a:r>
              <a:rPr lang="ru-RU" sz="2800" dirty="0" smtClean="0"/>
              <a:t>М.Ю</a:t>
            </a:r>
            <a:r>
              <a:rPr lang="ru-RU" sz="2800" dirty="0" smtClean="0"/>
              <a:t>. </a:t>
            </a:r>
            <a:r>
              <a:rPr lang="ru-RU" sz="2800" dirty="0" err="1" smtClean="0"/>
              <a:t>Лизвинскому</a:t>
            </a:r>
            <a:r>
              <a:rPr lang="ru-RU" sz="2800" dirty="0" smtClean="0"/>
              <a:t> и Н. Гусевой)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obaka-kashljaet-500x383.jpg"/>
          <p:cNvPicPr>
            <a:picLocks noChangeAspect="1"/>
          </p:cNvPicPr>
          <p:nvPr/>
        </p:nvPicPr>
        <p:blipFill>
          <a:blip r:embed="rId2"/>
          <a:srcRect l="12500"/>
          <a:stretch>
            <a:fillRect/>
          </a:stretch>
        </p:blipFill>
        <p:spPr>
          <a:xfrm>
            <a:off x="357158" y="1428736"/>
            <a:ext cx="4714908" cy="4286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428604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Заболевания органов дыхания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57818" y="1571612"/>
            <a:ext cx="3429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chemeClr val="accent5">
                    <a:lumMod val="75000"/>
                  </a:schemeClr>
                </a:solidFill>
              </a:rPr>
              <a:t>Ведущие возбудители:</a:t>
            </a:r>
          </a:p>
          <a:p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Вирус парагриппа</a:t>
            </a:r>
          </a:p>
          <a:p>
            <a:r>
              <a:rPr lang="ru-RU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аденовирус типа 2 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en-US" sz="2400" dirty="0" err="1" smtClean="0"/>
              <a:t>Bordetella</a:t>
            </a:r>
            <a:r>
              <a:rPr lang="en-US" sz="2400" dirty="0" smtClean="0"/>
              <a:t> </a:t>
            </a:r>
            <a:r>
              <a:rPr lang="ru-RU" sz="2400" dirty="0" smtClean="0"/>
              <a:t>   </a:t>
            </a:r>
          </a:p>
          <a:p>
            <a:r>
              <a:rPr lang="ru-RU" sz="2400" dirty="0" smtClean="0"/>
              <a:t>   </a:t>
            </a:r>
            <a:r>
              <a:rPr lang="en-US" sz="2400" dirty="0" err="1" smtClean="0"/>
              <a:t>bronchiseptica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429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Бактериальные </a:t>
            </a:r>
            <a:r>
              <a:rPr lang="ru-RU" sz="2000" b="1" dirty="0" err="1" smtClean="0"/>
              <a:t>ценозы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парвовирусном</a:t>
            </a:r>
            <a:r>
              <a:rPr lang="ru-RU" sz="2000" b="1" dirty="0" smtClean="0"/>
              <a:t> энтерите у собак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dirty="0" smtClean="0"/>
              <a:t>(по Э.В. Марченко, 2015)</a:t>
            </a: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470018"/>
              </p:ext>
            </p:extLst>
          </p:nvPr>
        </p:nvGraphicFramePr>
        <p:xfrm>
          <a:off x="1547664" y="1556788"/>
          <a:ext cx="5976663" cy="4968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773"/>
                <a:gridCol w="5573890"/>
              </a:tblGrid>
              <a:tr h="27603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Ассоциации 2-х </a:t>
                      </a:r>
                      <a:r>
                        <a:rPr lang="ru-RU" sz="1100" dirty="0" smtClean="0">
                          <a:effectLst/>
                        </a:rPr>
                        <a:t>условно-патогенных </a:t>
                      </a:r>
                      <a:r>
                        <a:rPr lang="ru-RU" sz="1100" dirty="0">
                          <a:effectLst/>
                        </a:rPr>
                        <a:t>бактерий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Escherichia coli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Staphylococcus faecalis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Enterobacter aerogenes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Staphylococcus epidermidis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Morganella morganii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Citrobacter koseri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Escherichia coli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Staphylococcus epidermidis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Escherichia coli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Klebsiella pneumonia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Escherichia coli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Citrobacter freundii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Escherichia coli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Pseudomonas aeruginosa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Escherichia coli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Enterobacter cloacae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Escherichia coli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Citrobacter koseri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13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Enterobacter aerogenes</a:t>
                      </a:r>
                      <a:r>
                        <a:rPr lang="ru-RU" sz="1100">
                          <a:effectLst/>
                        </a:rPr>
                        <a:t> + </a:t>
                      </a:r>
                      <a:r>
                        <a:rPr lang="en-US" sz="1100">
                          <a:effectLst/>
                        </a:rPr>
                        <a:t>Staphylococcus faecalis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Ассоциации 3-х </a:t>
                      </a:r>
                      <a:r>
                        <a:rPr lang="ru-RU" sz="1100" dirty="0" smtClean="0">
                          <a:effectLst/>
                        </a:rPr>
                        <a:t>условно-патогенных </a:t>
                      </a:r>
                      <a:r>
                        <a:rPr lang="ru-RU" sz="1100" dirty="0">
                          <a:effectLst/>
                        </a:rPr>
                        <a:t>бактерий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14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aureus+ Escherichia coli + Klebsiella pneumonia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15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Staphylococcus aureus + Escherichia coli +Citrobacter koseri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  <a:tr h="276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Staphylococcus aureus + </a:t>
                      </a:r>
                      <a:r>
                        <a:rPr lang="en-US" sz="1100" dirty="0" err="1">
                          <a:effectLst/>
                        </a:rPr>
                        <a:t>Morganella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morganii</a:t>
                      </a:r>
                      <a:r>
                        <a:rPr lang="en-US" sz="1100" dirty="0">
                          <a:effectLst/>
                        </a:rPr>
                        <a:t> + </a:t>
                      </a:r>
                      <a:r>
                        <a:rPr lang="en-US" sz="1100" dirty="0" err="1">
                          <a:effectLst/>
                        </a:rPr>
                        <a:t>Citrobacter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koseri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6439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Вирусные болезни собак в ассоциации с гельминтозами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(по Ж.М. Даниловой, 2015)</a:t>
            </a:r>
          </a:p>
          <a:p>
            <a:pPr algn="ctr"/>
            <a:endParaRPr lang="ru-RU" sz="2400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1394554"/>
              </p:ext>
            </p:extLst>
          </p:nvPr>
        </p:nvGraphicFramePr>
        <p:xfrm>
          <a:off x="357158" y="2143116"/>
          <a:ext cx="8501122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oback.jpg"/>
          <p:cNvPicPr>
            <a:picLocks noChangeAspect="1"/>
          </p:cNvPicPr>
          <p:nvPr/>
        </p:nvPicPr>
        <p:blipFill>
          <a:blip r:embed="rId2"/>
          <a:srcRect t="-192" r="10937"/>
          <a:stretch>
            <a:fillRect/>
          </a:stretch>
        </p:blipFill>
        <p:spPr>
          <a:xfrm>
            <a:off x="214282" y="3929066"/>
            <a:ext cx="2786082" cy="25241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 descr="261c7e756693c00078e3b5bd5b70bd21_XL.jpg"/>
          <p:cNvPicPr>
            <a:picLocks noChangeAspect="1"/>
          </p:cNvPicPr>
          <p:nvPr/>
        </p:nvPicPr>
        <p:blipFill>
          <a:blip r:embed="rId3"/>
          <a:srcRect t="4056" r="15000"/>
          <a:stretch>
            <a:fillRect/>
          </a:stretch>
        </p:blipFill>
        <p:spPr>
          <a:xfrm>
            <a:off x="3214678" y="4000504"/>
            <a:ext cx="2786082" cy="25003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142976" y="357166"/>
            <a:ext cx="678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Факторы, влияющие на взаимоотношения вирусов с другими микроорганизмами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00166" y="1357298"/>
            <a:ext cx="6143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скученность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плохой микроклимат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отсутствие моциона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шум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испуг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нарушение режимов кормления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болевые раздражители</a:t>
            </a:r>
            <a:endParaRPr lang="ru-RU" dirty="0"/>
          </a:p>
        </p:txBody>
      </p:sp>
      <p:pic>
        <p:nvPicPr>
          <p:cNvPr id="6" name="Рисунок 5" descr="f0288c2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3929066"/>
            <a:ext cx="2714676" cy="25717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2809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Выводы:</a:t>
            </a:r>
          </a:p>
          <a:p>
            <a:endParaRPr lang="ru-RU" sz="2400" dirty="0"/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 smtClean="0"/>
              <a:t>Наличие </a:t>
            </a:r>
            <a:r>
              <a:rPr lang="ru-RU" sz="2400" dirty="0"/>
              <a:t>патологических изменений, вызванных одним вирусом, создает благоприятные условия для заражения другим</a:t>
            </a:r>
            <a:r>
              <a:rPr lang="ru-RU" sz="2400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/>
              <a:t>Течение ассоциированных вирусных болезней протекают наиболее тяжело, что провоцирует осложнения с наслоением условно-патогенной </a:t>
            </a:r>
            <a:r>
              <a:rPr lang="ru-RU" sz="2400" dirty="0" smtClean="0"/>
              <a:t>микрофлоры.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smtClean="0"/>
              <a:t>Возникновению </a:t>
            </a:r>
            <a:r>
              <a:rPr lang="ru-RU" sz="2400" dirty="0"/>
              <a:t>и распространению ассоциированных вирусных заболеваний предшествует низкая резистентность организма, которая обусловлена устойчивостью микрофлоры к антибиотикам, глистной инвазией собаки и наличием стресс-факторов.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6450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1" y="2857496"/>
            <a:ext cx="7305700" cy="265767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Благодарю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1617</TotalTime>
  <Words>336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 Алтайский государственный аграрный университет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еввросеть</dc:creator>
  <cp:lastModifiedBy>еввросеть</cp:lastModifiedBy>
  <cp:revision>90</cp:revision>
  <dcterms:created xsi:type="dcterms:W3CDTF">2016-01-08T08:56:53Z</dcterms:created>
  <dcterms:modified xsi:type="dcterms:W3CDTF">2017-02-07T05:36:03Z</dcterms:modified>
</cp:coreProperties>
</file>